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74" r:id="rId4"/>
    <p:sldId id="275" r:id="rId5"/>
    <p:sldId id="273" r:id="rId6"/>
    <p:sldId id="258" r:id="rId7"/>
    <p:sldId id="264" r:id="rId8"/>
    <p:sldId id="260" r:id="rId9"/>
    <p:sldId id="262" r:id="rId10"/>
    <p:sldId id="268" r:id="rId11"/>
    <p:sldId id="269" r:id="rId12"/>
    <p:sldId id="270" r:id="rId13"/>
    <p:sldId id="271" r:id="rId14"/>
    <p:sldId id="266" r:id="rId15"/>
    <p:sldId id="276" r:id="rId16"/>
    <p:sldId id="277" r:id="rId17"/>
    <p:sldId id="278" r:id="rId18"/>
    <p:sldId id="279" r:id="rId19"/>
    <p:sldId id="280" r:id="rId20"/>
    <p:sldId id="282" r:id="rId21"/>
    <p:sldId id="281" r:id="rId22"/>
    <p:sldId id="284" r:id="rId23"/>
    <p:sldId id="285" r:id="rId24"/>
    <p:sldId id="286" r:id="rId25"/>
    <p:sldId id="288" r:id="rId26"/>
    <p:sldId id="289" r:id="rId27"/>
    <p:sldId id="290" r:id="rId28"/>
    <p:sldId id="291" r:id="rId29"/>
    <p:sldId id="267" r:id="rId30"/>
    <p:sldId id="292" r:id="rId31"/>
    <p:sldId id="304" r:id="rId32"/>
    <p:sldId id="294" r:id="rId33"/>
    <p:sldId id="295" r:id="rId34"/>
    <p:sldId id="296" r:id="rId35"/>
    <p:sldId id="298" r:id="rId36"/>
    <p:sldId id="299" r:id="rId37"/>
    <p:sldId id="297" r:id="rId38"/>
    <p:sldId id="300" r:id="rId39"/>
    <p:sldId id="301" r:id="rId40"/>
    <p:sldId id="303" r:id="rId41"/>
    <p:sldId id="307" r:id="rId42"/>
    <p:sldId id="308" r:id="rId43"/>
    <p:sldId id="312" r:id="rId44"/>
    <p:sldId id="309" r:id="rId45"/>
    <p:sldId id="310" r:id="rId46"/>
    <p:sldId id="311" r:id="rId47"/>
    <p:sldId id="305" r:id="rId48"/>
    <p:sldId id="313" r:id="rId49"/>
    <p:sldId id="314" r:id="rId50"/>
    <p:sldId id="315" r:id="rId51"/>
    <p:sldId id="31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3" autoAdjust="0"/>
    <p:restoredTop sz="76786" autoAdjust="0"/>
  </p:normalViewPr>
  <p:slideViewPr>
    <p:cSldViewPr>
      <p:cViewPr>
        <p:scale>
          <a:sx n="75" d="100"/>
          <a:sy n="75" d="100"/>
        </p:scale>
        <p:origin x="-136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165AB36-489C-4FC6-BCF1-006E1F586E21}" type="datetimeFigureOut">
              <a:rPr lang="fa-IR" smtClean="0"/>
              <a:pPr/>
              <a:t>1438/06/07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C53E9B-445B-4F02-BFF0-1B9832B925C9}" type="slidenum">
              <a:rPr lang="fa-IR" smtClean="0"/>
              <a:pPr/>
              <a:t>‹#›</a:t>
            </a:fld>
            <a:endParaRPr lang="fa-IR"/>
          </a:p>
        </p:txBody>
      </p:sp>
    </p:spTree>
    <p:extLst>
      <p:ext uri="{BB962C8B-B14F-4D97-AF65-F5344CB8AC3E}">
        <p14:creationId xmlns:p14="http://schemas.microsoft.com/office/powerpoint/2010/main" val="17522439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آشنايي</a:t>
            </a:r>
            <a:r>
              <a:rPr lang="fa-IR" baseline="0" dirty="0" smtClean="0"/>
              <a:t> با </a:t>
            </a:r>
            <a:r>
              <a:rPr lang="en-US" baseline="0" dirty="0" err="1" smtClean="0"/>
              <a:t>TeachPendant</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با فشردن منوي</a:t>
            </a:r>
            <a:r>
              <a:rPr lang="fa-IR" baseline="0" dirty="0" smtClean="0"/>
              <a:t> </a:t>
            </a:r>
            <a:r>
              <a:rPr lang="en-US" baseline="0" dirty="0" smtClean="0"/>
              <a:t>ABB</a:t>
            </a:r>
            <a:r>
              <a:rPr lang="fa-IR" baseline="0" dirty="0" smtClean="0"/>
              <a:t>، گزينه هاي مرتبط با آن نشان داده مي شوند.</a:t>
            </a:r>
            <a:endParaRPr lang="fa-IR" dirty="0" smtClean="0"/>
          </a:p>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اين پنجره ، پيام هاي نوشته شده در برنامه ربات را نشان مي دهد. اين پيام ها معمولاً زمانيكه نياز به تأييد كاربر به منظور ادامه برنامه مي باشد نشان داده مي شود. با گزينه </a:t>
            </a:r>
            <a:r>
              <a:rPr lang="en-US" dirty="0" smtClean="0"/>
              <a:t>Clear</a:t>
            </a:r>
            <a:r>
              <a:rPr lang="fa-IR" dirty="0" smtClean="0"/>
              <a:t> تمام پيام ها حذف</a:t>
            </a:r>
            <a:r>
              <a:rPr lang="fa-IR" baseline="0" dirty="0" smtClean="0"/>
              <a:t> مي شود و با گزينه </a:t>
            </a:r>
            <a:r>
              <a:rPr lang="en-US" baseline="0" dirty="0" smtClean="0"/>
              <a:t>Don’t Show Logs</a:t>
            </a:r>
            <a:r>
              <a:rPr lang="fa-IR" baseline="0" dirty="0" smtClean="0"/>
              <a:t> ، پيام هاي مخفي مي گردند.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اطلاعات مهم درباره وضعيت سيستم مانند مد بهره</a:t>
            </a:r>
            <a:r>
              <a:rPr lang="fa-IR" baseline="0" dirty="0" smtClean="0"/>
              <a:t> برداري ، نام سيستم (و نام كنترلر) ،وضعيت روشن يا خاموش بودن موتورها ، وضعيت برنامه و واحد مكانيكي فعال و غيرفعال را در اين قسمت نشان داده ميشود.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دكمه</a:t>
            </a:r>
            <a:r>
              <a:rPr lang="fa-IR" baseline="0" dirty="0" smtClean="0"/>
              <a:t> </a:t>
            </a:r>
            <a:r>
              <a:rPr lang="en-US" baseline="0" dirty="0" smtClean="0"/>
              <a:t>Close</a:t>
            </a:r>
            <a:r>
              <a:rPr lang="fa-IR" baseline="0" dirty="0" smtClean="0"/>
              <a:t> براي بستن پنجره جاري  و تسك بار يا نوار وظيفه جهت نشان دادن تمامي پنجره هاي باز در </a:t>
            </a:r>
            <a:r>
              <a:rPr lang="en-US" baseline="0" dirty="0" smtClean="0"/>
              <a:t>TPU</a:t>
            </a:r>
            <a:r>
              <a:rPr lang="fa-IR" baseline="0" dirty="0" smtClean="0"/>
              <a:t> بكار مي رود و از طريق آن مي توان به پنجره هاي باز ديگر سوئيچ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با فشردن منوي</a:t>
            </a:r>
            <a:r>
              <a:rPr lang="fa-IR" baseline="0" dirty="0" smtClean="0"/>
              <a:t> تنظيم سريع ، گزينه هاي مرتبط با آن نشان داده مي شوند. اين گزينه ها به منظور انجام سريع تنظيمات براي كنترل ربات و اجراي برنامه درنظرگرفته شده اند.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Hot Edit</a:t>
            </a:r>
            <a:r>
              <a:rPr lang="fa-IR" dirty="0" smtClean="0"/>
              <a:t> :</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مي توان در برنامه نوشته شده براي ربات ، پوزيشن هاي مرجعي تعريف نمود. </a:t>
            </a:r>
            <a:r>
              <a:rPr lang="fa-IR" dirty="0" smtClean="0"/>
              <a:t>از اين گزينه به منظور تنظيم كردن پوزيشن هاي برنامه نويسي شده ، </a:t>
            </a:r>
            <a:r>
              <a:rPr lang="fa-IR" baseline="0" dirty="0" smtClean="0"/>
              <a:t>حتي در زمان اجراي برنامه و در تمام مدهاي بهره برداري مي توان استفاده نمود. با اين گزينه هم مي توان مختصات و هم چرخش را تنظيم نمود. اين گزينه تنها براي پوزيشن هاي نام گذاري شده از نوع </a:t>
            </a:r>
            <a:r>
              <a:rPr lang="en-US" baseline="0" dirty="0" err="1" smtClean="0"/>
              <a:t>robtarget</a:t>
            </a:r>
            <a:r>
              <a:rPr lang="fa-IR" baseline="0" dirty="0" smtClean="0"/>
              <a:t> مي تواند مورد استفاده قرار گيرد. ضمناً ممكن است فانكشن هاي موجود در اين گزينه توسط سيستم </a:t>
            </a:r>
            <a:r>
              <a:rPr lang="en-US" sz="1200" kern="1200" baseline="0" dirty="0" smtClean="0">
                <a:solidFill>
                  <a:schemeClr val="tx1"/>
                </a:solidFill>
                <a:latin typeface="+mn-lt"/>
                <a:ea typeface="+mn-ea"/>
                <a:cs typeface="+mn-cs"/>
              </a:rPr>
              <a:t>user authorization</a:t>
            </a:r>
            <a:r>
              <a:rPr lang="fa-IR" sz="1200" kern="1200" baseline="0" dirty="0" smtClean="0">
                <a:solidFill>
                  <a:schemeClr val="tx1"/>
                </a:solidFill>
                <a:latin typeface="+mn-lt"/>
                <a:ea typeface="+mn-ea"/>
                <a:cs typeface="+mn-cs"/>
              </a:rPr>
              <a:t> محدود شده باشند.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latin typeface="+mn-lt"/>
                <a:ea typeface="+mn-ea"/>
                <a:cs typeface="+mn-cs"/>
              </a:rPr>
              <a:t>نقاط مرجع برنامه نويسي شده در قسمت </a:t>
            </a:r>
            <a:r>
              <a:rPr lang="en-US" sz="1200" kern="1200" baseline="0" dirty="0" smtClean="0">
                <a:solidFill>
                  <a:schemeClr val="tx1"/>
                </a:solidFill>
                <a:latin typeface="+mn-lt"/>
                <a:ea typeface="+mn-ea"/>
                <a:cs typeface="+mn-cs"/>
              </a:rPr>
              <a:t>Programmed targets</a:t>
            </a:r>
            <a:r>
              <a:rPr lang="fa-IR" sz="1200" kern="1200" baseline="0" dirty="0" smtClean="0">
                <a:solidFill>
                  <a:schemeClr val="tx1"/>
                </a:solidFill>
                <a:latin typeface="+mn-lt"/>
                <a:ea typeface="+mn-ea"/>
                <a:cs typeface="+mn-cs"/>
              </a:rPr>
              <a:t> ليست شده اند كه جهت تنظيم مي بايست به قسمت </a:t>
            </a:r>
            <a:r>
              <a:rPr lang="en-US" sz="1200" kern="1200" baseline="0" dirty="0" smtClean="0">
                <a:solidFill>
                  <a:schemeClr val="tx1"/>
                </a:solidFill>
                <a:latin typeface="+mn-lt"/>
                <a:ea typeface="+mn-ea"/>
                <a:cs typeface="+mn-cs"/>
              </a:rPr>
              <a:t>Selected targets</a:t>
            </a:r>
            <a:r>
              <a:rPr lang="fa-IR" sz="1200" kern="1200" baseline="0" dirty="0" smtClean="0">
                <a:solidFill>
                  <a:schemeClr val="tx1"/>
                </a:solidFill>
                <a:latin typeface="+mn-lt"/>
                <a:ea typeface="+mn-ea"/>
                <a:cs typeface="+mn-cs"/>
              </a:rPr>
              <a:t> منتقل شوند. مي توان از طريق منوي </a:t>
            </a:r>
            <a:r>
              <a:rPr lang="en-US" sz="1200" kern="1200" baseline="0" dirty="0" smtClean="0">
                <a:solidFill>
                  <a:schemeClr val="tx1"/>
                </a:solidFill>
                <a:latin typeface="+mn-lt"/>
                <a:ea typeface="+mn-ea"/>
                <a:cs typeface="+mn-cs"/>
              </a:rPr>
              <a:t>File </a:t>
            </a:r>
            <a:r>
              <a:rPr lang="fa-IR" sz="1200" kern="1200" baseline="0" dirty="0" smtClean="0">
                <a:solidFill>
                  <a:schemeClr val="tx1"/>
                </a:solidFill>
                <a:latin typeface="+mn-lt"/>
                <a:ea typeface="+mn-ea"/>
                <a:cs typeface="+mn-cs"/>
              </a:rPr>
              <a:t> ، اين ليست را ذخيره نمود يا اينكه ليست هاي ذخيره شده قبلي را باز كرد. براي انجام تغييرات مي بايست گزينه </a:t>
            </a:r>
            <a:r>
              <a:rPr lang="en-US" sz="1200" kern="1200" baseline="0" dirty="0" smtClean="0">
                <a:solidFill>
                  <a:schemeClr val="tx1"/>
                </a:solidFill>
                <a:latin typeface="+mn-lt"/>
                <a:ea typeface="+mn-ea"/>
                <a:cs typeface="+mn-cs"/>
              </a:rPr>
              <a:t>Tune Targets</a:t>
            </a:r>
            <a:r>
              <a:rPr lang="fa-IR" sz="1200" kern="1200" baseline="0" dirty="0" smtClean="0">
                <a:solidFill>
                  <a:schemeClr val="tx1"/>
                </a:solidFill>
                <a:latin typeface="+mn-lt"/>
                <a:ea typeface="+mn-ea"/>
                <a:cs typeface="+mn-cs"/>
              </a:rPr>
              <a:t> انتخاب شود. ميزان آفست جاري نيز در اين قسمت نشان داده مي شود.</a:t>
            </a:r>
            <a:endParaRPr lang="fa-IR" dirty="0" smtClean="0"/>
          </a:p>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در اين پنجره ، مي توان سيستم مختصات ، مد تنظيم و ميزان افزايش را تنظيم نمود.</a:t>
            </a:r>
            <a:r>
              <a:rPr lang="fa-IR" baseline="0" dirty="0" smtClean="0"/>
              <a:t> همچنين با استفاده از دكمه + و – مي توان ميزان آفست را در محورهاي مختلف تنظيم نمود.با فشردن دكمه </a:t>
            </a:r>
            <a:r>
              <a:rPr lang="en-US" baseline="0" dirty="0" smtClean="0"/>
              <a:t>Apply</a:t>
            </a:r>
            <a:r>
              <a:rPr lang="fa-IR" baseline="0" dirty="0" smtClean="0"/>
              <a:t> ، تغييرات اعمال مي شود. از گزينه </a:t>
            </a:r>
            <a:r>
              <a:rPr lang="en-US" baseline="0" dirty="0" smtClean="0"/>
              <a:t>Base line</a:t>
            </a:r>
            <a:r>
              <a:rPr lang="fa-IR" baseline="0" dirty="0" smtClean="0"/>
              <a:t> مي توان براي بازگرداندن مقادير به حالت اوليه و يا ذخيره مقادير جديد به عنوان مقادير مرجع استفاده نمود. توجه شود كه در صورت ذخيره مقادير جديد ، مقادير قبلي پاك خواهند شد!</a:t>
            </a:r>
          </a:p>
          <a:p>
            <a:r>
              <a:rPr lang="fa-IR" baseline="0" dirty="0" smtClean="0">
                <a:solidFill>
                  <a:schemeClr val="accent2">
                    <a:lumMod val="60000"/>
                    <a:lumOff val="40000"/>
                  </a:schemeClr>
                </a:solidFill>
              </a:rPr>
              <a:t>ضمناً به مجرد ذخيره مقادير مرجع ، برنامه با مختصات جديد توسط ربات اجرا خواهد شد!</a:t>
            </a:r>
            <a:endParaRPr lang="fa-IR" dirty="0">
              <a:solidFill>
                <a:schemeClr val="accent2">
                  <a:lumMod val="60000"/>
                  <a:lumOff val="40000"/>
                </a:schemeClr>
              </a:solidFill>
            </a:endParaRPr>
          </a:p>
        </p:txBody>
      </p:sp>
      <p:sp>
        <p:nvSpPr>
          <p:cNvPr id="4" name="Slide Number Placeholder 3"/>
          <p:cNvSpPr>
            <a:spLocks noGrp="1"/>
          </p:cNvSpPr>
          <p:nvPr>
            <p:ph type="sldNum" sz="quarter" idx="10"/>
          </p:nvPr>
        </p:nvSpPr>
        <p:spPr/>
        <p:txBody>
          <a:bodyPr/>
          <a:lstStyle/>
          <a:p>
            <a:fld id="{89C53E9B-445B-4F02-BFF0-1B9832B925C9}"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Inputs</a:t>
            </a:r>
            <a:r>
              <a:rPr lang="en-US" baseline="0" dirty="0" smtClean="0"/>
              <a:t> &amp; Outputs</a:t>
            </a:r>
            <a:r>
              <a:rPr lang="fa-IR" dirty="0" smtClean="0"/>
              <a:t>:</a:t>
            </a:r>
          </a:p>
          <a:p>
            <a:r>
              <a:rPr lang="fa-IR" dirty="0" smtClean="0"/>
              <a:t>ورودي ها و خروجي ها ، سيگنالهايي هستند كه توسط</a:t>
            </a:r>
            <a:r>
              <a:rPr lang="fa-IR" baseline="0" dirty="0" smtClean="0"/>
              <a:t> سيستم مورد استفاده قرار مي گيرند. اين سيگنال ها به دو دسته سيگنالهاي واقعي و مجازي تقسيم مي شوند. سيگنالهاي مجازي ، سيگنالهايي هستند كه در واحد فيلد باس وجود خارجي ندارند و بصورت پارامتر تعريف مي شوند.</a:t>
            </a:r>
          </a:p>
          <a:p>
            <a:r>
              <a:rPr lang="fa-IR" baseline="0" dirty="0" smtClean="0"/>
              <a:t>در اين پنجره مي توان تمام ورودي و خروجي ها را به تفكيك مانيتور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Jogging</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فانكشن هاي مرتبط با كنترل (</a:t>
            </a:r>
            <a:r>
              <a:rPr lang="en-US" baseline="0" dirty="0" smtClean="0"/>
              <a:t>Jogging </a:t>
            </a:r>
            <a:r>
              <a:rPr lang="fa-IR" baseline="0" dirty="0" smtClean="0"/>
              <a:t>) ربات در اين پنجره نشان داده مي شود. در ضمن اكثر منو هاي پركاربرد آن در </a:t>
            </a:r>
            <a:r>
              <a:rPr lang="en-US" baseline="0" dirty="0" smtClean="0"/>
              <a:t>Quick Set Menu</a:t>
            </a:r>
            <a:r>
              <a:rPr lang="fa-IR" baseline="0" dirty="0" smtClean="0"/>
              <a:t> نيز موجود مي باشد.</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Mechanical Unit</a:t>
            </a:r>
            <a:r>
              <a:rPr lang="fa-IR" baseline="0" dirty="0" smtClean="0"/>
              <a:t> : واحد مكانيكي فعال در اين قسمت نشان داده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Absolute accuracy</a:t>
            </a:r>
            <a:r>
              <a:rPr lang="fa-IR" baseline="0" dirty="0" smtClean="0"/>
              <a:t> : اگر ربات داراي آپشن </a:t>
            </a:r>
            <a:r>
              <a:rPr lang="en-US" baseline="0" dirty="0" smtClean="0"/>
              <a:t>Absolute Accuracy</a:t>
            </a:r>
            <a:r>
              <a:rPr lang="fa-IR" baseline="0" dirty="0" smtClean="0"/>
              <a:t> باشد اين گزينه برابر </a:t>
            </a:r>
            <a:r>
              <a:rPr lang="en-US" baseline="0" dirty="0" smtClean="0"/>
              <a:t>On</a:t>
            </a:r>
            <a:r>
              <a:rPr lang="fa-IR" baseline="0" dirty="0" smtClean="0"/>
              <a:t> و بصورت پيش فرض </a:t>
            </a:r>
            <a:r>
              <a:rPr lang="en-US" baseline="0" dirty="0" smtClean="0"/>
              <a:t> Off </a:t>
            </a:r>
            <a:r>
              <a:rPr lang="fa-IR" baseline="0" dirty="0" smtClean="0"/>
              <a:t> است.</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Motion mode</a:t>
            </a:r>
            <a:r>
              <a:rPr lang="fa-IR" baseline="0" dirty="0" smtClean="0"/>
              <a:t> : انتخاب مد حركت</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Coordinate System</a:t>
            </a:r>
            <a:r>
              <a:rPr lang="fa-IR" baseline="0" dirty="0" smtClean="0"/>
              <a:t> : انتخاب دستگاه مختصات</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Tool</a:t>
            </a:r>
            <a:r>
              <a:rPr lang="fa-IR" baseline="0" dirty="0" smtClean="0"/>
              <a:t> : انتخاب ابزار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Work Object</a:t>
            </a:r>
            <a:r>
              <a:rPr lang="fa-IR" baseline="0" dirty="0" smtClean="0"/>
              <a:t> : انتخاب نقطه كارگير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Payload</a:t>
            </a:r>
            <a:r>
              <a:rPr lang="fa-IR" baseline="0" dirty="0" smtClean="0"/>
              <a:t> : انتخاب حداكثر بار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Joystick lock</a:t>
            </a:r>
            <a:r>
              <a:rPr lang="fa-IR" baseline="0" dirty="0" smtClean="0"/>
              <a:t> : قفل نمودن جهت هاي اهرم گردان</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Increment</a:t>
            </a:r>
            <a:r>
              <a:rPr lang="fa-IR" baseline="0" dirty="0" smtClean="0"/>
              <a:t> : انتخاب ميزان افزايش</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قسمت </a:t>
            </a:r>
            <a:r>
              <a:rPr lang="en-US" baseline="0" dirty="0" smtClean="0"/>
              <a:t>Position</a:t>
            </a:r>
            <a:r>
              <a:rPr lang="fa-IR" baseline="0" dirty="0" smtClean="0"/>
              <a:t> ، موقعيت هر محور در دستگاه مختصات انتخاب شده ، نشان داده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(اگر مقادير با رنگ قرمز نشان داده شد شمارنده دور مي بايست آپ ديت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براي تغيير</a:t>
            </a:r>
            <a:r>
              <a:rPr lang="fa-IR" baseline="0" dirty="0" smtClean="0"/>
              <a:t> فرمت اين قسمت از گزينه </a:t>
            </a:r>
            <a:r>
              <a:rPr lang="en-US" baseline="0" dirty="0" smtClean="0"/>
              <a:t>Position Format</a:t>
            </a:r>
            <a:r>
              <a:rPr lang="fa-IR" baseline="0" dirty="0" smtClean="0"/>
              <a:t> استفاده مي شود كه شامل قسمت هاي فوق مي باشد.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بسته به نوع انتخاب مد حركتي ، جهت هاي </a:t>
            </a:r>
            <a:r>
              <a:rPr lang="en-US" baseline="0" dirty="0" smtClean="0"/>
              <a:t>Joystick </a:t>
            </a:r>
            <a:r>
              <a:rPr lang="fa-IR" baseline="0" dirty="0" smtClean="0"/>
              <a:t> جاري در قسمت </a:t>
            </a:r>
            <a:r>
              <a:rPr lang="en-US" baseline="0" dirty="0" smtClean="0"/>
              <a:t>Joystick directions</a:t>
            </a:r>
            <a:r>
              <a:rPr lang="fa-IR" baseline="0" dirty="0" smtClean="0"/>
              <a:t> نشان داده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از گزينه </a:t>
            </a:r>
            <a:r>
              <a:rPr lang="en-US" baseline="0" dirty="0" smtClean="0"/>
              <a:t>Align</a:t>
            </a:r>
            <a:r>
              <a:rPr lang="fa-IR" baseline="0" dirty="0" smtClean="0"/>
              <a:t>  ميتوان براي همتراز نمودن ابزار فعلي در يك دستگاه مختصات استفاده نمود.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استفاده از گزينه </a:t>
            </a:r>
            <a:r>
              <a:rPr lang="en-US" baseline="0" dirty="0" err="1" smtClean="0"/>
              <a:t>Goto</a:t>
            </a:r>
            <a:r>
              <a:rPr lang="en-US" baseline="0" dirty="0" smtClean="0"/>
              <a:t> </a:t>
            </a:r>
            <a:r>
              <a:rPr lang="fa-IR" baseline="0" dirty="0" smtClean="0"/>
              <a:t> مي توان ربات را به موقعيت انتخاب شده حركت داد.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براي فعال نمودن واحد مكانيكي از گزينه </a:t>
            </a:r>
            <a:r>
              <a:rPr lang="en-US" baseline="0" dirty="0" smtClean="0"/>
              <a:t>Active</a:t>
            </a:r>
            <a:r>
              <a:rPr lang="fa-IR" baseline="0" dirty="0" smtClean="0"/>
              <a:t> استفاده مي شود.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Production</a:t>
            </a:r>
            <a:r>
              <a:rPr lang="en-US" baseline="0" dirty="0" smtClean="0"/>
              <a:t> Window</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براي مشاهده خط به خط</a:t>
            </a:r>
            <a:r>
              <a:rPr lang="fa-IR" baseline="0" dirty="0" smtClean="0"/>
              <a:t> </a:t>
            </a:r>
            <a:r>
              <a:rPr lang="fa-IR" dirty="0" smtClean="0"/>
              <a:t>برنامه نوشته شده در حين اجرا از اين گزينه مي توان بهره برد.</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گزينه </a:t>
            </a:r>
            <a:r>
              <a:rPr lang="en-US" dirty="0" smtClean="0"/>
              <a:t>Load Program</a:t>
            </a:r>
            <a:r>
              <a:rPr lang="fa-IR" dirty="0" smtClean="0"/>
              <a:t> به منظور بارگذاري يك برنامه جديد ، گزينه </a:t>
            </a:r>
            <a:r>
              <a:rPr lang="en-US" dirty="0" smtClean="0"/>
              <a:t>PP to main</a:t>
            </a:r>
            <a:r>
              <a:rPr lang="fa-IR" dirty="0" smtClean="0"/>
              <a:t> براي انتقال نشانگر برنامه به ابتداي</a:t>
            </a:r>
            <a:r>
              <a:rPr lang="fa-IR" baseline="0" dirty="0" smtClean="0"/>
              <a:t> تابع </a:t>
            </a:r>
            <a:r>
              <a:rPr lang="en-US" baseline="0" dirty="0" smtClean="0"/>
              <a:t>Main</a:t>
            </a:r>
            <a:r>
              <a:rPr lang="fa-IR" baseline="0" dirty="0" smtClean="0"/>
              <a:t> (ابتداي برنامه) و از گزينه </a:t>
            </a:r>
            <a:r>
              <a:rPr lang="en-US" baseline="0" dirty="0" smtClean="0"/>
              <a:t>Debug</a:t>
            </a:r>
            <a:r>
              <a:rPr lang="fa-IR" baseline="0" dirty="0" smtClean="0"/>
              <a:t> براي ديباگ برنامه و اصلاح و ويرايش آن فقط در مد بهره برداري دستي (</a:t>
            </a:r>
            <a:r>
              <a:rPr lang="en-US" baseline="0" dirty="0" smtClean="0"/>
              <a:t>Manual</a:t>
            </a:r>
            <a:r>
              <a:rPr lang="fa-IR" baseline="0" dirty="0" smtClean="0"/>
              <a:t>) استفاده مي شود.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endParaRPr lang="fa-IR" dirty="0">
              <a:cs typeface="+mn-cs"/>
            </a:endParaRPr>
          </a:p>
        </p:txBody>
      </p:sp>
      <p:sp>
        <p:nvSpPr>
          <p:cNvPr id="4" name="Slide Number Placeholder 3"/>
          <p:cNvSpPr>
            <a:spLocks noGrp="1"/>
          </p:cNvSpPr>
          <p:nvPr>
            <p:ph type="sldNum" sz="quarter" idx="10"/>
          </p:nvPr>
        </p:nvSpPr>
        <p:spPr/>
        <p:txBody>
          <a:bodyPr/>
          <a:lstStyle/>
          <a:p>
            <a:fld id="{89C53E9B-445B-4F02-BFF0-1B9832B925C9}"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Program Editor</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در اين پنجره مي توان برنامه</a:t>
            </a:r>
            <a:r>
              <a:rPr lang="fa-IR" baseline="0" dirty="0" smtClean="0"/>
              <a:t> نوشته شده را ويرايش نمود.</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Task and Programs</a:t>
            </a:r>
            <a:r>
              <a:rPr lang="fa-IR" baseline="0" dirty="0" smtClean="0"/>
              <a:t> : بازگشت به صفحه قبل جهت انتخاب نوع تسك مورد نظر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Modules</a:t>
            </a:r>
            <a:r>
              <a:rPr lang="fa-IR" baseline="0" dirty="0" smtClean="0"/>
              <a:t> : ليست شدن كليه ماژول هاي برنامه</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Routines</a:t>
            </a:r>
            <a:r>
              <a:rPr lang="fa-IR" baseline="0" dirty="0" smtClean="0"/>
              <a:t> : ليست شدن همه روتين ها</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Add Instruction</a:t>
            </a:r>
            <a:r>
              <a:rPr lang="fa-IR" baseline="0" dirty="0" smtClean="0"/>
              <a:t> : باز شدن منوي دستورالعمل و اضافه نمودن نوع دستورالعمل مورد نظر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Edit</a:t>
            </a:r>
            <a:r>
              <a:rPr lang="fa-IR" baseline="0" dirty="0" smtClean="0"/>
              <a:t> : باز شدن منوي ويرايش و انتخاب دستورالعمل موردنظر</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Debug</a:t>
            </a:r>
            <a:r>
              <a:rPr lang="fa-IR" baseline="0" dirty="0" smtClean="0"/>
              <a:t> : توابع براي جابجابي نشانگر برنامه </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Modify Position</a:t>
            </a:r>
            <a:r>
              <a:rPr lang="fa-IR" baseline="0" dirty="0" smtClean="0"/>
              <a:t> : تصحيح نمودن موقعيت هاي مشخص در برنامه</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Hide Declaration</a:t>
            </a:r>
            <a:r>
              <a:rPr lang="fa-IR" baseline="0" dirty="0" smtClean="0"/>
              <a:t> : نشان دادن يا مخفي نمودن فلش ها براي رفتن به ابتدا يا انتهايي برنامه.</a:t>
            </a: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Program Data</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در اين پنجره مي توان فانكشن هاي</a:t>
            </a:r>
            <a:r>
              <a:rPr lang="fa-IR" baseline="0" dirty="0" smtClean="0"/>
              <a:t> مانيتور نمودن و كار با انواع داده ها را مشاهده نمود. ضمناً مي توان چند پنجره </a:t>
            </a:r>
            <a:r>
              <a:rPr lang="en-US" baseline="0" dirty="0" smtClean="0"/>
              <a:t>Program Data</a:t>
            </a:r>
            <a:r>
              <a:rPr lang="fa-IR" baseline="0" dirty="0" smtClean="0"/>
              <a:t> را باهم باز نمود كه از اين قابليت مي توان در هنگام كار با ديتاهاي مختلف بهره برد.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استفاده از گزينه </a:t>
            </a:r>
            <a:r>
              <a:rPr lang="en-US" baseline="0" dirty="0" smtClean="0"/>
              <a:t>Change Scope</a:t>
            </a:r>
            <a:r>
              <a:rPr lang="fa-IR" baseline="0" dirty="0" smtClean="0"/>
              <a:t> مي توان حيطه ديتاهاي مربوطه را تغيير داد به عنوان مثال ، انتخاب ديتاهاي مربوط به ربات 1 يا 2 و ... استفاده نمود.</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با انتخاب نوع ديتاي مورد نظر</a:t>
            </a:r>
            <a:r>
              <a:rPr lang="fa-IR" baseline="0" dirty="0" smtClean="0"/>
              <a:t> و </a:t>
            </a:r>
            <a:r>
              <a:rPr lang="fa-IR" dirty="0" smtClean="0"/>
              <a:t>با گزينه </a:t>
            </a:r>
            <a:r>
              <a:rPr lang="en-US" dirty="0" smtClean="0"/>
              <a:t>Show Data</a:t>
            </a:r>
            <a:r>
              <a:rPr lang="fa-IR" dirty="0" smtClean="0"/>
              <a:t> كليه موارد</a:t>
            </a:r>
            <a:r>
              <a:rPr lang="fa-IR" baseline="0" dirty="0" smtClean="0"/>
              <a:t> از آن</a:t>
            </a:r>
            <a:r>
              <a:rPr lang="fa-IR" dirty="0" smtClean="0"/>
              <a:t> نوع ديتاي</a:t>
            </a:r>
            <a:r>
              <a:rPr lang="fa-IR" baseline="0" dirty="0" smtClean="0"/>
              <a:t> مربوطه كه در برنامه استفاده شده است نشان داده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گزينه </a:t>
            </a:r>
            <a:r>
              <a:rPr lang="en-US" baseline="0" dirty="0" smtClean="0"/>
              <a:t>View</a:t>
            </a:r>
            <a:r>
              <a:rPr lang="fa-IR" baseline="0" dirty="0" smtClean="0"/>
              <a:t> تمام يا فقط ديتاهاي مورد استفاده نشان داده مي شوند.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براي فيلتر نمودن </a:t>
            </a:r>
            <a:r>
              <a:rPr lang="en-US" baseline="0" dirty="0" smtClean="0"/>
              <a:t>Instance</a:t>
            </a:r>
            <a:r>
              <a:rPr lang="fa-IR" baseline="0" dirty="0" smtClean="0"/>
              <a:t> هاي داده مورد نظر از گزينه </a:t>
            </a:r>
            <a:r>
              <a:rPr lang="en-US" baseline="0" dirty="0" smtClean="0"/>
              <a:t>Filter</a:t>
            </a:r>
            <a:r>
              <a:rPr lang="fa-IR" baseline="0" dirty="0" smtClean="0"/>
              <a:t> ، براي ايجاد يك </a:t>
            </a:r>
            <a:r>
              <a:rPr lang="en-US" baseline="0" dirty="0" smtClean="0"/>
              <a:t>Instance</a:t>
            </a:r>
            <a:r>
              <a:rPr lang="fa-IR" baseline="0" dirty="0" smtClean="0"/>
              <a:t> جديد از همان نوع ديتا از </a:t>
            </a:r>
            <a:r>
              <a:rPr lang="en-US" baseline="0" dirty="0" smtClean="0"/>
              <a:t>New</a:t>
            </a:r>
            <a:r>
              <a:rPr lang="fa-IR" baseline="0" dirty="0" smtClean="0"/>
              <a:t> ، براي ويرايش </a:t>
            </a:r>
            <a:r>
              <a:rPr lang="en-US" baseline="0" dirty="0" smtClean="0"/>
              <a:t>Instance</a:t>
            </a:r>
            <a:r>
              <a:rPr lang="fa-IR" baseline="0" dirty="0" smtClean="0"/>
              <a:t> ها از </a:t>
            </a:r>
            <a:r>
              <a:rPr lang="en-US" baseline="0" dirty="0" smtClean="0"/>
              <a:t>Edit</a:t>
            </a:r>
            <a:r>
              <a:rPr lang="fa-IR" baseline="0" dirty="0" smtClean="0"/>
              <a:t> ، براي رفرش نمودن ليست از </a:t>
            </a:r>
            <a:r>
              <a:rPr lang="en-US" baseline="0" dirty="0" smtClean="0"/>
              <a:t>Refresh</a:t>
            </a:r>
            <a:r>
              <a:rPr lang="fa-IR" baseline="0" dirty="0" smtClean="0"/>
              <a:t> و درنهايت براي بازگشت به صفحه قبلي از </a:t>
            </a:r>
            <a:r>
              <a:rPr lang="en-US" baseline="0" dirty="0" smtClean="0"/>
              <a:t>View Data Types</a:t>
            </a:r>
            <a:r>
              <a:rPr lang="fa-IR" baseline="0" dirty="0" smtClean="0"/>
              <a:t> استفاده مي شود.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Backup and Restore</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از اين پنجره مي توان براي تهيه نسخه پشتيبان يا</a:t>
            </a:r>
            <a:r>
              <a:rPr lang="fa-IR" baseline="0" dirty="0" smtClean="0"/>
              <a:t> برگردان آن استفاده نمود.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Calibration</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همه</a:t>
            </a:r>
            <a:r>
              <a:rPr lang="fa-IR" baseline="0" dirty="0" smtClean="0"/>
              <a:t> واحد هاي مكانيكي و وضعيت كاليبراسيون آن ها در ستون </a:t>
            </a:r>
            <a:r>
              <a:rPr lang="en-US" baseline="0" dirty="0" smtClean="0"/>
              <a:t>Status</a:t>
            </a:r>
            <a:r>
              <a:rPr lang="fa-IR" baseline="0" dirty="0" smtClean="0"/>
              <a:t> در اين پنجره نشان داده مي شود. با انتخاب واحد مكانيكي و گزينه كاليبراسيون، منوهاي مربوطه باز ميشود: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Control Panel</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كنترل پنل شامل كليه فانكشن</a:t>
            </a:r>
            <a:r>
              <a:rPr lang="fa-IR" baseline="0" dirty="0" smtClean="0"/>
              <a:t> ها جهت انجام تنظيمات براي سيستم ربات و </a:t>
            </a:r>
            <a:r>
              <a:rPr lang="en-US" baseline="0" dirty="0" smtClean="0"/>
              <a:t>TPU</a:t>
            </a:r>
            <a:r>
              <a:rPr lang="fa-IR" baseline="0" dirty="0" smtClean="0"/>
              <a:t> مي باشد.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Event</a:t>
            </a:r>
            <a:r>
              <a:rPr lang="en-US" baseline="0" dirty="0" smtClean="0"/>
              <a:t> Log</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اين</a:t>
            </a:r>
            <a:r>
              <a:rPr lang="fa-IR" baseline="0" dirty="0" smtClean="0"/>
              <a:t> پنجره با ذخيره نمودن اطلاعات مربوط به وقايع رخداده قبلي ، تشخيص عيب رخ داده را تسهيل مي سازد.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انتخاب گزينه </a:t>
            </a:r>
            <a:r>
              <a:rPr lang="en-US" baseline="0" dirty="0" smtClean="0"/>
              <a:t>View</a:t>
            </a:r>
            <a:r>
              <a:rPr lang="fa-IR" baseline="0" dirty="0" smtClean="0"/>
              <a:t> ، مي توان نوع پيام هاي نشان داده شده را بصورت مرتب شده بر حسب گزينه مورد نظر مشاهده نمود.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انتخاب هر پيام اطلاعاتي شامل شماره پيام ، عنوان پيام ، زمان و تاريخ پيام ، توصيف كوتاهي درباره رخداد ، نتيجه منطقي ، علل احتمالي رخداد خطا ، كارهاي پيشنهادي براي رفع خطاي احتمالي و گزينه </a:t>
            </a:r>
            <a:r>
              <a:rPr lang="en-US" baseline="0" dirty="0" smtClean="0"/>
              <a:t>Ok</a:t>
            </a:r>
            <a:r>
              <a:rPr lang="fa-IR" baseline="0" dirty="0" smtClean="0"/>
              <a:t> ظاهر مي گردد.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Flex pendant</a:t>
            </a:r>
            <a:r>
              <a:rPr lang="en-US" baseline="0" dirty="0" smtClean="0"/>
              <a:t> Explorer</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اين</a:t>
            </a:r>
            <a:r>
              <a:rPr lang="fa-IR" baseline="0" dirty="0" smtClean="0"/>
              <a:t> پنجره در واقه يك </a:t>
            </a:r>
            <a:r>
              <a:rPr lang="en-US" baseline="0" dirty="0" smtClean="0"/>
              <a:t>File Manager</a:t>
            </a:r>
            <a:r>
              <a:rPr lang="fa-IR" baseline="0" dirty="0" smtClean="0"/>
              <a:t> مي باشد كه مانند </a:t>
            </a:r>
            <a:r>
              <a:rPr lang="en-US" baseline="0" dirty="0" smtClean="0"/>
              <a:t>Windows Explorer</a:t>
            </a:r>
            <a:r>
              <a:rPr lang="fa-IR" baseline="0" dirty="0" smtClean="0"/>
              <a:t> مي توان فايل هاي سيستمي روي كنترلر را مشاهده ، تغيير نام ، حذف يا جابجا نمود.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پنجره  </a:t>
            </a:r>
            <a:r>
              <a:rPr lang="en-US" dirty="0" smtClean="0"/>
              <a:t>System Info</a:t>
            </a:r>
            <a:r>
              <a:rPr lang="fa-IR"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اين پنجره ، كليه اطلاعات درباره كنترلر و سيستم</a:t>
            </a:r>
            <a:r>
              <a:rPr lang="fa-IR" baseline="0" dirty="0" smtClean="0"/>
              <a:t> لود شده را در قالب يك ساختار درختي نشان مي دهد.</a:t>
            </a:r>
            <a:endParaRPr lang="fa-IR"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جهت ورود</a:t>
            </a:r>
            <a:r>
              <a:rPr lang="fa-IR" baseline="0" dirty="0" smtClean="0"/>
              <a:t> كاربران با سطوح دسترسي متفاوت از اين پنجره استفاده مي شود.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fa-IR" dirty="0" smtClean="0"/>
              <a:t>سه</a:t>
            </a:r>
            <a:r>
              <a:rPr lang="fa-IR" baseline="0" dirty="0" smtClean="0"/>
              <a:t> سطح دسترسي اپراتور ، نگهدارنده ماشين و برنامه نويس براي كار با </a:t>
            </a:r>
            <a:r>
              <a:rPr lang="en-US" baseline="0" dirty="0" smtClean="0"/>
              <a:t>TPU</a:t>
            </a:r>
            <a:r>
              <a:rPr lang="fa-IR" baseline="0" dirty="0" smtClean="0"/>
              <a:t> درنظرگرفته شده است كه قابليت هاي هريك در اين اسلايد نشان داده شده است. اين تعيين سطح دسترسي با نرم افزار </a:t>
            </a:r>
            <a:r>
              <a:rPr lang="en-US" baseline="0" dirty="0" smtClean="0"/>
              <a:t>Robot Studio </a:t>
            </a:r>
            <a:r>
              <a:rPr lang="fa-IR" baseline="0" dirty="0" smtClean="0"/>
              <a:t> انجام مي گيرد.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كنترلر</a:t>
            </a:r>
            <a:r>
              <a:rPr lang="fa-IR" baseline="0" dirty="0" smtClean="0"/>
              <a:t> اصلي ربات تمامي فانكشن هاي لازم جهت حركت و كنترل ربات را دارا مي باشد. كنترلر استاندارد تنها شامل يك كابين مي باشد اما در مدل دوآل بصورت دو كابين (ماژول كنترل و ماژول درايو) عرضه مي گردد. ماژول كنترل به منزله يك كامپيوتر داراي مدارات كنترلي ، برد هاي </a:t>
            </a:r>
            <a:r>
              <a:rPr lang="en-US" baseline="0" dirty="0" smtClean="0"/>
              <a:t>I/O</a:t>
            </a:r>
            <a:r>
              <a:rPr lang="fa-IR" baseline="0" dirty="0" smtClean="0"/>
              <a:t> و حافظه فلش مي باشد. ماژول درايو نيز شامل مدارات قدرت و درايوهاي الكتريكي جهت تغذيه موتورهاي ربات مي باشد.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براي</a:t>
            </a:r>
            <a:r>
              <a:rPr lang="fa-IR" baseline="0" dirty="0" smtClean="0"/>
              <a:t> راه اندازي مجدد سيستم در صورت لزوم از اين پنجره استفاده مي شود.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منظور از </a:t>
            </a:r>
            <a:r>
              <a:rPr lang="en-US" dirty="0" smtClean="0"/>
              <a:t>Jog</a:t>
            </a:r>
            <a:r>
              <a:rPr lang="fa-IR" baseline="0" dirty="0" smtClean="0"/>
              <a:t> حركت يا موقعيت يابي ربات بصورت دستي و با استفاده از </a:t>
            </a:r>
            <a:r>
              <a:rPr lang="en-US" baseline="0" dirty="0" smtClean="0"/>
              <a:t>TPU</a:t>
            </a:r>
            <a:r>
              <a:rPr lang="fa-IR" baseline="0" dirty="0" smtClean="0"/>
              <a:t> ميباشد. بنابراين همواره مي بايست براي استفاده از اين منو ، سيستم در مد </a:t>
            </a:r>
            <a:r>
              <a:rPr lang="en-US" baseline="0" dirty="0" smtClean="0"/>
              <a:t>Manual </a:t>
            </a:r>
            <a:r>
              <a:rPr lang="fa-IR" baseline="0" dirty="0" smtClean="0"/>
              <a:t> قرار گيرد. </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31</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smtClean="0"/>
              <a:t>دستگاه مختصات ، يك صفحه يا فضايي را توسط محورهايي كه از يك نقطه مرجع نشئت مي گيرند تعريف مي نمايد. موقعيت هاي ربات توسط اين محورها مشخص مي گردند. يك ربات از محورهاي مختصات متفاوتي بسته به كاربرد موردنظر استفاده مي نمايد.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آسان</a:t>
            </a:r>
            <a:r>
              <a:rPr lang="fa-IR" baseline="0" dirty="0" smtClean="0"/>
              <a:t> ترين شيوه براي حركت ربات از يك پوزيشن به پوزيشن ديگر ، استفاده از دستگاه مختصات بيس است. مبدأ اين دستگاه در پايه ربات قرار گرفته است. اين امر حركات رباتهاي نصب شده را قابل پيش بيني مي نمايد. با فرض پيكره بندي نرمال ربات ، با ايستادن در مقابل ربات و جاگ نمودن در اين دستگاه مختصات، محورها بصورت زيرخواهد بود:</a:t>
            </a:r>
          </a:p>
          <a:p>
            <a:r>
              <a:rPr lang="en-US" baseline="0" dirty="0" smtClean="0"/>
              <a:t>X</a:t>
            </a:r>
            <a:r>
              <a:rPr lang="fa-IR" baseline="0" dirty="0" smtClean="0"/>
              <a:t> : كشيدن </a:t>
            </a:r>
            <a:r>
              <a:rPr lang="en-US" baseline="0" dirty="0" smtClean="0"/>
              <a:t>Joystick </a:t>
            </a:r>
            <a:r>
              <a:rPr lang="fa-IR" baseline="0" dirty="0" smtClean="0"/>
              <a:t> به سمت خود</a:t>
            </a:r>
          </a:p>
          <a:p>
            <a:r>
              <a:rPr lang="en-US" baseline="0" dirty="0" smtClean="0"/>
              <a:t>Y</a:t>
            </a:r>
            <a:r>
              <a:rPr lang="fa-IR" baseline="0" dirty="0" smtClean="0"/>
              <a:t> : حركت دادن </a:t>
            </a:r>
            <a:r>
              <a:rPr lang="en-US" baseline="0" dirty="0" smtClean="0"/>
              <a:t>Joystick </a:t>
            </a:r>
            <a:r>
              <a:rPr lang="fa-IR" baseline="0" dirty="0" smtClean="0"/>
              <a:t> به طرفين</a:t>
            </a:r>
          </a:p>
          <a:p>
            <a:r>
              <a:rPr lang="en-US" baseline="0" dirty="0" smtClean="0"/>
              <a:t>Z</a:t>
            </a:r>
            <a:r>
              <a:rPr lang="fa-IR" baseline="0" dirty="0" smtClean="0"/>
              <a:t> : با چرخاندن </a:t>
            </a:r>
            <a:r>
              <a:rPr lang="en-US" baseline="0" dirty="0" smtClean="0"/>
              <a:t>Joystick </a:t>
            </a:r>
            <a:endParaRPr lang="fa-IR" baseline="0" dirty="0" smtClean="0"/>
          </a:p>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بهترين </a:t>
            </a:r>
            <a:r>
              <a:rPr lang="fa-IR" baseline="0" dirty="0" smtClean="0"/>
              <a:t>شيوه براي برنامه نويسي ربات ، استفاده از دستگاه مختصات نقطه كار است. مبدأ اين دستگاه با قطعه كار متناظر است. موقعيت يك قطعه در اين دستگاه در رابطه با دستگاه مختصات ديگري مشخص مي گردد. براي مشخص شدن اين دستگاه مختصات ، مي بايست دو قاب تعريف شود:</a:t>
            </a:r>
          </a:p>
          <a:p>
            <a:r>
              <a:rPr lang="fa-IR" baseline="0" dirty="0" smtClean="0"/>
              <a:t>1- قاب كاربر كه با دستگاه مختصات جهاني يا هر دستگاه ديگري متناظر مي باشد.</a:t>
            </a:r>
          </a:p>
          <a:p>
            <a:r>
              <a:rPr lang="fa-IR" baseline="0" dirty="0" smtClean="0"/>
              <a:t>2- قاب نقطه كار كه با قاب كاربر متناظر است.</a:t>
            </a:r>
          </a:p>
          <a:p>
            <a:r>
              <a:rPr lang="fa-IR" baseline="0" dirty="0" smtClean="0"/>
              <a:t>ربات مي تواند چندين دستگاه مختصات نقطه كار داشته باشد كه اين دستگاه ها داراي قطعه كارهاي متفاوت يا چندين كپي از همان دستگاه مختصات در موقعيت هاي متفاوت هستند.</a:t>
            </a:r>
          </a:p>
          <a:p>
            <a:r>
              <a:rPr lang="fa-IR" baseline="0" dirty="0" smtClean="0"/>
              <a:t>در هنگام برنامه نويسي ربات ، تارگت ها و مسير حركت ايجاد مي شود. اين كار مزاياي بسياري در پي دارد:</a:t>
            </a:r>
          </a:p>
          <a:p>
            <a:r>
              <a:rPr lang="fa-IR" baseline="0" dirty="0" smtClean="0"/>
              <a:t>1- در هنگام تغيير موقعيت قطعه كار در ايستگاه ، تنها كافي است موقعيت دستگاه مختصات نقطه كار تغيير داده شود تا تمام مسير ها و تاركت ها يكباره بروز شوند.</a:t>
            </a:r>
          </a:p>
          <a:p>
            <a:r>
              <a:rPr lang="fa-IR" baseline="0" dirty="0" smtClean="0"/>
              <a:t>2- امكان كار بر روي محورهاي خارجي يا مسيرهاي كانواير را فراهم مي آورد چراكه هم نقطه كار و هم مسيرش قابل جابجايي مي باشد.</a:t>
            </a:r>
          </a:p>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بطور كلي اين دستگاه مختصات بر پايه دستگاه مختصات نقطه كار تعريف مي شود. گاهي لازم است تا در چندين نقطه روي شي در يك مسير كاري يكسان ،كاري صورت پذيرد يا روي چند شي كنارهم كاري صورت پذيرد در اين گونه موارد بجاي چندين بار برنامه نويسي مي توان موقعيت دستگاه مختصات نقطه كار را جابجا نمود. </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36</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smtClean="0"/>
              <a:t>مهم ترين دستگاه مختصات ربات ، دستگاه مختصات جهاني است چرا كه ساير دستگاه ها چه بصورت مستقيم و چه بصورت غير مستقيم نسبت به آن تعريف مي شوند. مبدأ اين دستگاه در نقطه ثابتي در سلول يا ايستگاه قرار گرفته است و سلول را مشخص مي كند. اين امر براي كنترل چندين ربات يا ربات هايي كه با محورهاي خارجي حركت مي كنند مناسب است. بصورت پيش فرض مبدأ دستگاه مختصات جهاني بر دستگاه مختصات بيس منطبق است.</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37</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اين دستگاه مختصات ،موقعيت ابزاري كه ربات از آن استفاده مي نمايد را تعريف مي كند</a:t>
            </a:r>
            <a:r>
              <a:rPr lang="fa-IR" baseline="0" dirty="0" smtClean="0"/>
              <a:t> </a:t>
            </a:r>
            <a:r>
              <a:rPr lang="fa-IR" dirty="0" smtClean="0"/>
              <a:t>هنگامي كه به تارگت</a:t>
            </a:r>
            <a:r>
              <a:rPr lang="fa-IR" baseline="0" dirty="0" smtClean="0"/>
              <a:t> هاي برنامه نويسي شده مي رسد. مبدأ اين دستگاه در مركز ابزار قرار دارد و بدين ترتيب موقعيت و چرخش ابزار را مشخص مي نمايد. در زمان اجراي برنامه ، ربات از اين دستگاه براي حركت به نقاط برنامه نويسي شده استفاده مي كند. بنابراين اگر ابزار تغيير نمايد اين دستگاه نيز مي بايست متناسب با تولز جديد تغيير نمايد.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تمامي ربات ها داراي </a:t>
            </a:r>
            <a:r>
              <a:rPr lang="en-US" baseline="0" dirty="0" smtClean="0"/>
              <a:t>TCP</a:t>
            </a:r>
            <a:r>
              <a:rPr lang="fa-IR" baseline="0" dirty="0" smtClean="0"/>
              <a:t> از پيش تعريف شده بنام </a:t>
            </a:r>
            <a:r>
              <a:rPr lang="en-US" baseline="0" dirty="0" smtClean="0"/>
              <a:t>tool 0</a:t>
            </a:r>
            <a:r>
              <a:rPr lang="fa-IR" baseline="0" dirty="0" smtClean="0"/>
              <a:t> مي باشند. ساير </a:t>
            </a:r>
            <a:r>
              <a:rPr lang="en-US" baseline="0" dirty="0" smtClean="0"/>
              <a:t>TCP</a:t>
            </a:r>
            <a:r>
              <a:rPr lang="fa-IR" baseline="0" dirty="0" smtClean="0"/>
              <a:t> ها به صورت آفست به اين مقدار مرجع اضافه مي شوند. درصورتي كه در هنگام كار با ربات ، عدم چرخش تولز مدنظر باشد مي بايست از اين دستگاه استفاده شود.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براي نمايش تجهيزات مانند ميز كار ، فيكسچر و ...</a:t>
            </a:r>
            <a:r>
              <a:rPr lang="fa-IR" baseline="0" dirty="0" smtClean="0"/>
              <a:t> از اين دستگاه مختصات استفاده مي شود. استفاده از اين دستگاه ، سطح بالاتري در ارتباط زنجيري دستگاه هاي مختصات بدست مي دهد كه مي تواند در مواقعيكه تجهيزاتي با نقاط كار يا ساير دستگاه هاي مختصات سر و كار دارند مفيد واقع شود. </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برنامه كامپيوتري </a:t>
            </a:r>
            <a:r>
              <a:rPr lang="en-US" dirty="0" smtClean="0"/>
              <a:t>Robot Studio</a:t>
            </a:r>
            <a:r>
              <a:rPr lang="fa-IR" dirty="0" smtClean="0"/>
              <a:t> به منظور برنامه نويسي ، شبيه سازي و ايجاد پروژه هاي </a:t>
            </a:r>
            <a:r>
              <a:rPr lang="en-US" dirty="0" smtClean="0"/>
              <a:t>Offline</a:t>
            </a:r>
            <a:r>
              <a:rPr lang="fa-IR" dirty="0" smtClean="0"/>
              <a:t> ارائه شده است. </a:t>
            </a:r>
            <a:r>
              <a:rPr lang="en-US" dirty="0" smtClean="0"/>
              <a:t>Minimal Installation</a:t>
            </a:r>
            <a:r>
              <a:rPr lang="fa-IR" dirty="0" smtClean="0"/>
              <a:t> آن</a:t>
            </a:r>
            <a:r>
              <a:rPr lang="fa-IR" baseline="0" dirty="0" smtClean="0"/>
              <a:t> براي </a:t>
            </a:r>
            <a:r>
              <a:rPr lang="en-US" baseline="0" dirty="0" smtClean="0"/>
              <a:t>TPU</a:t>
            </a:r>
            <a:r>
              <a:rPr lang="fa-IR" baseline="0" dirty="0" smtClean="0"/>
              <a:t> و نسخه اصلي براي نصب روي كامپيوتر طراحي شده است.</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تنظيمات اصلي براي </a:t>
            </a:r>
            <a:r>
              <a:rPr lang="en-US" dirty="0" smtClean="0"/>
              <a:t>Jogging</a:t>
            </a:r>
            <a:r>
              <a:rPr lang="fa-IR" dirty="0" smtClean="0"/>
              <a:t> :</a:t>
            </a:r>
          </a:p>
          <a:p>
            <a:r>
              <a:rPr lang="fa-IR" dirty="0" smtClean="0"/>
              <a:t>1- انتخاب واحد مكانيكي</a:t>
            </a:r>
            <a:r>
              <a:rPr lang="fa-IR" baseline="0" dirty="0" smtClean="0"/>
              <a:t> موردنظر (درصورتيكه بيش از يك ربات در پروژه موجود باشد)</a:t>
            </a:r>
          </a:p>
        </p:txBody>
      </p:sp>
      <p:sp>
        <p:nvSpPr>
          <p:cNvPr id="4" name="Slide Number Placeholder 3"/>
          <p:cNvSpPr>
            <a:spLocks noGrp="1"/>
          </p:cNvSpPr>
          <p:nvPr>
            <p:ph type="sldNum" sz="quarter" idx="10"/>
          </p:nvPr>
        </p:nvSpPr>
        <p:spPr/>
        <p:txBody>
          <a:bodyPr/>
          <a:lstStyle/>
          <a:p>
            <a:fld id="{89C53E9B-445B-4F02-BFF0-1B9832B925C9}" type="slidenum">
              <a:rPr lang="fa-IR" smtClean="0"/>
              <a:pPr/>
              <a:t>40</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تنظيمات اصلي براي </a:t>
            </a:r>
            <a:r>
              <a:rPr lang="en-US" dirty="0" smtClean="0"/>
              <a:t>Jogging</a:t>
            </a:r>
            <a:r>
              <a:rPr lang="fa-IR" dirty="0" smtClean="0"/>
              <a:t> :</a:t>
            </a:r>
          </a:p>
          <a:p>
            <a:r>
              <a:rPr lang="fa-IR" dirty="0" smtClean="0"/>
              <a:t>2- انتخاب مد حركتي</a:t>
            </a:r>
            <a:endParaRPr lang="fa-IR" baseline="0"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در مد حركتي خطي ، نقطه</a:t>
            </a:r>
            <a:r>
              <a:rPr lang="fa-IR" baseline="0" dirty="0" smtClean="0"/>
              <a:t> مركز ابزار بصورت خطي در جهت محور انتخاب شده حركت ميكند. در مد محور به محور ، يك محور ربات تغيير مي كند و پيش بيني مسير حركت نقطه كار ربات دشوار است. محورهاي اضافي فقط بصورت محور به محور مي توانند جاگ شوند. در اين حالت ، محور مختصات انتخاب شده در مسير حركت نقشي ندارد. ضمناً واحد هاي مكانيكي كاليبره نشده فقط بصورت محور به محور مي توانند جاگ شوند.</a:t>
            </a:r>
            <a:endParaRPr lang="fa-IR" dirty="0" smtClean="0"/>
          </a:p>
          <a:p>
            <a:r>
              <a:rPr lang="fa-IR" dirty="0" smtClean="0"/>
              <a:t>مدهاي حركتي </a:t>
            </a:r>
            <a:r>
              <a:rPr lang="en-US" dirty="0" smtClean="0"/>
              <a:t>Reorientation</a:t>
            </a:r>
            <a:r>
              <a:rPr lang="fa-IR" dirty="0" smtClean="0"/>
              <a:t> بصورت پيش فرض از دستگاه مختصات بيس و مد </a:t>
            </a:r>
            <a:r>
              <a:rPr lang="en-US" dirty="0" smtClean="0"/>
              <a:t>Linear</a:t>
            </a:r>
            <a:r>
              <a:rPr lang="fa-IR" baseline="0" dirty="0" smtClean="0"/>
              <a:t> بصورت پيش فرض از دستگاه هاي مختصات تولز استفاده مي كنند. درصورت تغيير پس از هر ريستارت (</a:t>
            </a:r>
            <a:r>
              <a:rPr lang="en-US" baseline="0" dirty="0" smtClean="0"/>
              <a:t>Warm Restart</a:t>
            </a:r>
            <a:r>
              <a:rPr lang="fa-IR" baseline="0" dirty="0" smtClean="0"/>
              <a:t>)، اين مدها دوباره ست مي گردند.  </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smtClean="0"/>
              <a:t>3- انتخاب بار ماكزيمم ، نقطه كار و ابزار صحيح بسيار</a:t>
            </a:r>
          </a:p>
        </p:txBody>
      </p:sp>
      <p:sp>
        <p:nvSpPr>
          <p:cNvPr id="4" name="Slide Number Placeholder 3"/>
          <p:cNvSpPr>
            <a:spLocks noGrp="1"/>
          </p:cNvSpPr>
          <p:nvPr>
            <p:ph type="sldNum" sz="quarter" idx="10"/>
          </p:nvPr>
        </p:nvSpPr>
        <p:spPr/>
        <p:txBody>
          <a:bodyPr/>
          <a:lstStyle/>
          <a:p>
            <a:fld id="{89C53E9B-445B-4F02-BFF0-1B9832B925C9}" type="slidenum">
              <a:rPr lang="fa-IR" smtClean="0"/>
              <a:pPr/>
              <a:t>44</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تنظيمات اصلي براي </a:t>
            </a:r>
            <a:r>
              <a:rPr lang="en-US" dirty="0" smtClean="0"/>
              <a:t>Jogging</a:t>
            </a:r>
            <a:r>
              <a:rPr lang="fa-IR" dirty="0" smtClean="0"/>
              <a:t> :</a:t>
            </a:r>
          </a:p>
          <a:p>
            <a:r>
              <a:rPr lang="fa-IR" dirty="0" smtClean="0"/>
              <a:t>4- تنظيم چرخش ابزار در صورت نياز</a:t>
            </a:r>
          </a:p>
          <a:p>
            <a:r>
              <a:rPr lang="fa-IR" baseline="0" dirty="0" smtClean="0"/>
              <a:t>ابزاري مانند </a:t>
            </a:r>
            <a:r>
              <a:rPr lang="en-US" sz="1200" kern="1200" baseline="0" dirty="0" smtClean="0">
                <a:solidFill>
                  <a:schemeClr val="tx1"/>
                </a:solidFill>
                <a:latin typeface="+mn-lt"/>
                <a:ea typeface="+mn-ea"/>
                <a:cs typeface="+mn-cs"/>
              </a:rPr>
              <a:t>arc welding</a:t>
            </a:r>
            <a:r>
              <a:rPr lang="fa-I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grinding </a:t>
            </a:r>
            <a:r>
              <a:rPr lang="fa-IR" sz="1200" kern="1200" baseline="0" dirty="0" smtClean="0">
                <a:solidFill>
                  <a:schemeClr val="tx1"/>
                </a:solidFill>
                <a:latin typeface="+mn-lt"/>
                <a:ea typeface="+mn-ea"/>
                <a:cs typeface="+mn-cs"/>
              </a:rPr>
              <a:t>و </a:t>
            </a:r>
            <a:r>
              <a:rPr lang="en-US" sz="1200" kern="1200" baseline="0" dirty="0" smtClean="0">
                <a:solidFill>
                  <a:schemeClr val="tx1"/>
                </a:solidFill>
                <a:latin typeface="+mn-lt"/>
                <a:ea typeface="+mn-ea"/>
                <a:cs typeface="+mn-cs"/>
              </a:rPr>
              <a:t> dispensing</a:t>
            </a:r>
            <a:r>
              <a:rPr lang="fa-IR" sz="1200" kern="1200" baseline="0" dirty="0" smtClean="0">
                <a:solidFill>
                  <a:schemeClr val="tx1"/>
                </a:solidFill>
                <a:latin typeface="+mn-lt"/>
                <a:ea typeface="+mn-ea"/>
                <a:cs typeface="+mn-cs"/>
              </a:rPr>
              <a:t>مي بايست با زاويه مشخصي روي قطعه كار قرار گيرند تا نتيجه خوبي بدست آيد. همينطور ابزاري كه جهت سوراح كردن يا فرزكاري استفاده مي شوند. در بيشتر كاربردها ، دوران ابزار زمانيكه نقطه مركزي ابزار در پوزيشن مشخصي قرار گرفت اعمال مي شود. پس از تنظيم دوران ، حركت بصورت خطي ادامه مي يابد تا مسير تكميل گردد.</a:t>
            </a:r>
          </a:p>
          <a:p>
            <a:r>
              <a:rPr lang="fa-IR" sz="1200" kern="1200" baseline="0" dirty="0" smtClean="0">
                <a:solidFill>
                  <a:schemeClr val="tx1"/>
                </a:solidFill>
                <a:latin typeface="+mn-lt"/>
                <a:ea typeface="+mn-ea"/>
                <a:cs typeface="+mn-cs"/>
              </a:rPr>
              <a:t>براي انجام اين كار مد حركتي </a:t>
            </a:r>
            <a:r>
              <a:rPr lang="en-US" sz="1200" kern="1200" baseline="0" dirty="0" smtClean="0">
                <a:solidFill>
                  <a:schemeClr val="tx1"/>
                </a:solidFill>
                <a:latin typeface="+mn-lt"/>
                <a:ea typeface="+mn-ea"/>
                <a:cs typeface="+mn-cs"/>
              </a:rPr>
              <a:t>Reorient</a:t>
            </a:r>
            <a:r>
              <a:rPr lang="fa-IR" sz="1200" kern="1200" baseline="0" dirty="0" smtClean="0">
                <a:solidFill>
                  <a:schemeClr val="tx1"/>
                </a:solidFill>
                <a:latin typeface="+mn-lt"/>
                <a:ea typeface="+mn-ea"/>
                <a:cs typeface="+mn-cs"/>
              </a:rPr>
              <a:t> انتخاب مي شود و پس از اعمال دوران مناسب ، </a:t>
            </a:r>
          </a:p>
          <a:p>
            <a:endParaRPr lang="fa-IR" sz="1200" kern="1200" baseline="0" dirty="0" smtClean="0">
              <a:solidFill>
                <a:schemeClr val="tx1"/>
              </a:solidFill>
              <a:latin typeface="+mn-lt"/>
              <a:ea typeface="+mn-ea"/>
              <a:cs typeface="+mn-cs"/>
            </a:endParaRPr>
          </a:p>
          <a:p>
            <a:endParaRPr lang="fa-IR" baseline="0"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45</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baseline="0" dirty="0" smtClean="0">
                <a:solidFill>
                  <a:schemeClr val="tx1"/>
                </a:solidFill>
                <a:latin typeface="+mn-lt"/>
                <a:ea typeface="+mn-ea"/>
                <a:cs typeface="+mn-cs"/>
              </a:rPr>
              <a:t>5- انتخاب دكمه هاي فوق</a:t>
            </a:r>
          </a:p>
          <a:p>
            <a:endParaRPr lang="fa-IR" baseline="0" dirty="0" smtClean="0"/>
          </a:p>
        </p:txBody>
      </p:sp>
      <p:sp>
        <p:nvSpPr>
          <p:cNvPr id="4" name="Slide Number Placeholder 3"/>
          <p:cNvSpPr>
            <a:spLocks noGrp="1"/>
          </p:cNvSpPr>
          <p:nvPr>
            <p:ph type="sldNum" sz="quarter" idx="10"/>
          </p:nvPr>
        </p:nvSpPr>
        <p:spPr/>
        <p:txBody>
          <a:bodyPr/>
          <a:lstStyle/>
          <a:p>
            <a:fld id="{89C53E9B-445B-4F02-BFF0-1B9832B925C9}" type="slidenum">
              <a:rPr lang="fa-IR" smtClean="0"/>
              <a:pPr/>
              <a:t>46</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دسترسي به كليه المان هاي لازمه براي </a:t>
            </a:r>
            <a:r>
              <a:rPr lang="en-US" dirty="0" smtClean="0"/>
              <a:t>Jogging</a:t>
            </a:r>
            <a:r>
              <a:rPr lang="fa-IR" baseline="0" dirty="0" smtClean="0"/>
              <a:t> از طريق اين ميانر</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47</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براي افزايش يا كاهش گام حركت</a:t>
            </a:r>
            <a:r>
              <a:rPr lang="fa-IR" baseline="0" dirty="0" smtClean="0"/>
              <a:t> مي توان از اين گزينه استفاده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48</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مي توان در</a:t>
            </a:r>
            <a:r>
              <a:rPr lang="fa-IR" baseline="0" dirty="0" smtClean="0"/>
              <a:t> اين قسمت مد اجرا را بصورت تك سيكل يا پيوسته انتخاب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49</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براي اجراي دستورالعمل ها بصورت خط به خط ميتوان از اين گزينه استفاده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50</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en-US" sz="1200" kern="1200" dirty="0" smtClean="0">
                <a:solidFill>
                  <a:schemeClr val="tx1"/>
                </a:solidFill>
                <a:latin typeface="+mn-lt"/>
                <a:ea typeface="+mn-ea"/>
                <a:cs typeface="+mn-cs"/>
              </a:rPr>
              <a:t>Flex Pendent </a:t>
            </a:r>
            <a:r>
              <a:rPr lang="fa-IR" sz="1200" kern="1200" dirty="0" smtClean="0">
                <a:solidFill>
                  <a:schemeClr val="tx1"/>
                </a:solidFill>
                <a:latin typeface="+mn-lt"/>
                <a:ea typeface="+mn-ea"/>
                <a:cs typeface="+mn-cs"/>
              </a:rPr>
              <a:t>چيست؟</a:t>
            </a:r>
            <a:endParaRPr lang="en-US" sz="1200" kern="1200" dirty="0" smtClean="0">
              <a:solidFill>
                <a:schemeClr val="tx1"/>
              </a:solidFill>
              <a:latin typeface="+mn-lt"/>
              <a:ea typeface="+mn-ea"/>
              <a:cs typeface="+mn-cs"/>
            </a:endParaRPr>
          </a:p>
          <a:p>
            <a:r>
              <a:rPr lang="fa-IR" sz="1200" kern="1200" dirty="0" smtClean="0">
                <a:solidFill>
                  <a:schemeClr val="tx1"/>
                </a:solidFill>
                <a:latin typeface="+mn-lt"/>
                <a:ea typeface="+mn-ea"/>
                <a:cs typeface="+mn-cs"/>
              </a:rPr>
              <a:t>اين تجهيز در واقع  به منزله يك كامپيوتر كوچك مي باشد و از طريق يك كابل به كنترلر اصلي متصل مي شود.</a:t>
            </a:r>
            <a:r>
              <a:rPr lang="fa-IR" sz="1200" kern="1200" baseline="0" dirty="0" smtClean="0">
                <a:solidFill>
                  <a:schemeClr val="tx1"/>
                </a:solidFill>
                <a:latin typeface="+mn-lt"/>
                <a:ea typeface="+mn-ea"/>
                <a:cs typeface="+mn-cs"/>
              </a:rPr>
              <a:t> اين </a:t>
            </a:r>
            <a:r>
              <a:rPr lang="fa-IR" sz="1200" kern="1200" dirty="0" smtClean="0">
                <a:solidFill>
                  <a:schemeClr val="tx1"/>
                </a:solidFill>
                <a:latin typeface="+mn-lt"/>
                <a:ea typeface="+mn-ea"/>
                <a:cs typeface="+mn-cs"/>
              </a:rPr>
              <a:t>وسيلهِ اپراتوريِ دستي ،قابليت هاي زيادي از جمله كنترل ربات بصورت</a:t>
            </a:r>
            <a:r>
              <a:rPr lang="fa-IR" sz="1200" kern="1200" baseline="0" dirty="0" smtClean="0">
                <a:solidFill>
                  <a:schemeClr val="tx1"/>
                </a:solidFill>
                <a:latin typeface="+mn-lt"/>
                <a:ea typeface="+mn-ea"/>
                <a:cs typeface="+mn-cs"/>
              </a:rPr>
              <a:t> دستي ، </a:t>
            </a:r>
            <a:r>
              <a:rPr lang="fa-IR" sz="1200" kern="1200" dirty="0" smtClean="0">
                <a:solidFill>
                  <a:schemeClr val="tx1"/>
                </a:solidFill>
                <a:latin typeface="+mn-lt"/>
                <a:ea typeface="+mn-ea"/>
                <a:cs typeface="+mn-cs"/>
              </a:rPr>
              <a:t>اجراي</a:t>
            </a:r>
            <a:r>
              <a:rPr lang="fa-IR" sz="1200" kern="1200" baseline="0" dirty="0" smtClean="0">
                <a:solidFill>
                  <a:schemeClr val="tx1"/>
                </a:solidFill>
                <a:latin typeface="+mn-lt"/>
                <a:ea typeface="+mn-ea"/>
                <a:cs typeface="+mn-cs"/>
              </a:rPr>
              <a:t> </a:t>
            </a:r>
            <a:r>
              <a:rPr lang="fa-IR" sz="1200" kern="1200" dirty="0" smtClean="0">
                <a:solidFill>
                  <a:schemeClr val="tx1"/>
                </a:solidFill>
                <a:latin typeface="+mn-lt"/>
                <a:ea typeface="+mn-ea"/>
                <a:cs typeface="+mn-cs"/>
              </a:rPr>
              <a:t>برنامه و اصلاح آن در صورت لزوم </a:t>
            </a:r>
            <a:r>
              <a:rPr lang="fa-IR" sz="1200" kern="1200" baseline="0" dirty="0" smtClean="0">
                <a:solidFill>
                  <a:schemeClr val="tx1"/>
                </a:solidFill>
                <a:latin typeface="+mn-lt"/>
                <a:ea typeface="+mn-ea"/>
                <a:cs typeface="+mn-cs"/>
              </a:rPr>
              <a:t> و ... </a:t>
            </a:r>
            <a:r>
              <a:rPr lang="fa-IR" sz="1200" kern="1200" dirty="0" smtClean="0">
                <a:solidFill>
                  <a:schemeClr val="tx1"/>
                </a:solidFill>
                <a:latin typeface="+mn-lt"/>
                <a:ea typeface="+mn-ea"/>
                <a:cs typeface="+mn-cs"/>
              </a:rPr>
              <a:t>را هنگامي كه كنترلر اصلي </a:t>
            </a:r>
            <a:r>
              <a:rPr lang="fa-IR" sz="1200" kern="1200" baseline="0" dirty="0" smtClean="0">
                <a:solidFill>
                  <a:schemeClr val="tx1"/>
                </a:solidFill>
                <a:latin typeface="+mn-lt"/>
                <a:ea typeface="+mn-ea"/>
                <a:cs typeface="+mn-cs"/>
              </a:rPr>
              <a:t>در حال كار مي باشد دارا مي باشد. در ضمن بدون وجود اين تجهيز هيچ خللي در عملكرد ربات بوجود نمي آيد.</a:t>
            </a:r>
            <a:endParaRPr lang="fa-IR" dirty="0">
              <a:cs typeface="+mn-cs"/>
            </a:endParaRPr>
          </a:p>
        </p:txBody>
      </p:sp>
      <p:sp>
        <p:nvSpPr>
          <p:cNvPr id="4" name="Slide Number Placeholder 3"/>
          <p:cNvSpPr>
            <a:spLocks noGrp="1"/>
          </p:cNvSpPr>
          <p:nvPr>
            <p:ph type="sldNum" sz="quarter" idx="10"/>
          </p:nvPr>
        </p:nvSpPr>
        <p:spPr/>
        <p:txBody>
          <a:bodyPr/>
          <a:lstStyle/>
          <a:p>
            <a:fld id="{89C53E9B-445B-4F02-BFF0-1B9832B925C9}" type="slidenum">
              <a:rPr lang="fa-IR" smtClean="0"/>
              <a:pPr/>
              <a:t>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براي تغيير سرعت اجراي برنامه مي توان از اين گزينه استفاده</a:t>
            </a:r>
            <a:r>
              <a:rPr lang="fa-IR" baseline="0" dirty="0" smtClean="0"/>
              <a:t> نمود.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51</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TPU</a:t>
            </a:r>
            <a:r>
              <a:rPr lang="fa-IR" dirty="0" smtClean="0"/>
              <a:t> به گونه اي ساخته شده است تا در شرايط سخت محيط هاي صنعتي ، بخوبي مقاوم باشد.</a:t>
            </a:r>
          </a:p>
          <a:p>
            <a:r>
              <a:rPr lang="fa-IR" dirty="0" smtClean="0"/>
              <a:t>اجزاي</a:t>
            </a:r>
            <a:r>
              <a:rPr lang="fa-IR" baseline="0" dirty="0" smtClean="0"/>
              <a:t> اصلي </a:t>
            </a:r>
            <a:r>
              <a:rPr lang="en-US" baseline="0" dirty="0" smtClean="0"/>
              <a:t>TPU</a:t>
            </a:r>
            <a:r>
              <a:rPr lang="fa-IR" baseline="0" dirty="0" smtClean="0"/>
              <a:t>، كانكتر (جهت اتصال به كنترلر اصلي)، صفحه لمسي ، دكمه استاپ اضطراري ، فعال ساز دستگاه و اهرم گردان مي باشند.</a:t>
            </a:r>
          </a:p>
          <a:p>
            <a:endParaRPr lang="fa-IR" baseline="0" dirty="0" smtClean="0"/>
          </a:p>
          <a:p>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دكمه هاي روي </a:t>
            </a:r>
            <a:r>
              <a:rPr lang="en-US" dirty="0" smtClean="0"/>
              <a:t>TPU</a:t>
            </a:r>
            <a:r>
              <a:rPr lang="fa-IR" baseline="0" dirty="0" smtClean="0"/>
              <a:t> شامل چهار دكمه قابل برنامه ريزي توسط كاربر ، دكمه استارت (آغاز سيكل جاري برنامه)، دكمه </a:t>
            </a:r>
            <a:r>
              <a:rPr lang="fa-IR" baseline="0" smtClean="0"/>
              <a:t>استاپ (توقف سريع ربات)، </a:t>
            </a:r>
            <a:r>
              <a:rPr lang="fa-IR" baseline="0" dirty="0" smtClean="0"/>
              <a:t>و دكمه هاي اجراي يك دستورالعمل در برنامه به سمت جلو و عقب مي باشد.</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smtClean="0"/>
              <a:t>جهت استفاده ، </a:t>
            </a:r>
            <a:r>
              <a:rPr lang="en-US" dirty="0" smtClean="0"/>
              <a:t>TPU</a:t>
            </a:r>
            <a:r>
              <a:rPr lang="fa-IR" dirty="0" smtClean="0"/>
              <a:t> با يك دست نگه داشته شده و با دست ديگر ، دكمه ها مورد</a:t>
            </a:r>
            <a:r>
              <a:rPr lang="fa-IR" baseline="0" dirty="0" smtClean="0"/>
              <a:t> نظر فشرده مي شوند</a:t>
            </a:r>
            <a:r>
              <a:rPr lang="fa-IR" dirty="0" smtClean="0"/>
              <a:t>. اين وسيله به گونه اي طراحي شده است كه توسط هر دوست به آساني قابل استفاده باشد. </a:t>
            </a:r>
            <a:r>
              <a:rPr lang="fa-IR" baseline="0" dirty="0" smtClean="0"/>
              <a:t> به همين منظور براي افراد چپ دست ، قابليت چرخش 180 درجه اي تصوير </a:t>
            </a:r>
            <a:r>
              <a:rPr lang="en-US" baseline="0" dirty="0" smtClean="0"/>
              <a:t>TPU</a:t>
            </a:r>
            <a:r>
              <a:rPr lang="fa-IR" baseline="0" dirty="0" smtClean="0"/>
              <a:t> از طريق نرم افزار فراهم شده است.</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smtClean="0"/>
              <a:t>المان هاي اصلي صفحه نمايشگر  </a:t>
            </a:r>
            <a:r>
              <a:rPr lang="en-US" baseline="0" dirty="0" smtClean="0"/>
              <a:t>TPU</a:t>
            </a:r>
            <a:r>
              <a:rPr lang="fa-IR" baseline="0" dirty="0" smtClean="0"/>
              <a:t> عبارت اند از : 1- منوي </a:t>
            </a:r>
            <a:r>
              <a:rPr lang="en-US" baseline="0" dirty="0" smtClean="0"/>
              <a:t>ABB</a:t>
            </a:r>
            <a:r>
              <a:rPr lang="fa-IR" baseline="0" dirty="0" smtClean="0"/>
              <a:t>  2- پنجره كاربري  3- نوار وضعيت  4- دكمه بستن  5- نوار وظيفه  6- منوي تنظيم سريع </a:t>
            </a:r>
            <a:endParaRPr lang="fa-IR" dirty="0"/>
          </a:p>
        </p:txBody>
      </p:sp>
      <p:sp>
        <p:nvSpPr>
          <p:cNvPr id="4" name="Slide Number Placeholder 3"/>
          <p:cNvSpPr>
            <a:spLocks noGrp="1"/>
          </p:cNvSpPr>
          <p:nvPr>
            <p:ph type="sldNum" sz="quarter" idx="10"/>
          </p:nvPr>
        </p:nvSpPr>
        <p:spPr/>
        <p:txBody>
          <a:bodyPr/>
          <a:lstStyle/>
          <a:p>
            <a:fld id="{89C53E9B-445B-4F02-BFF0-1B9832B925C9}"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3/5/2017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file:///C:\Home\Presentationer\IRC5\PartnerDays%2004\RS_KirTech_demo.avi"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8794"/>
            <a:ext cx="7772400" cy="1058206"/>
          </a:xfrm>
        </p:spPr>
        <p:txBody>
          <a:bodyPr>
            <a:normAutofit fontScale="90000"/>
          </a:bodyPr>
          <a:lstStyle/>
          <a:p>
            <a:pPr algn="ctr"/>
            <a:r>
              <a:rPr lang="en-US" dirty="0" smtClean="0"/>
              <a:t>IRC5 Flex Pendant Overview</a:t>
            </a:r>
            <a:endParaRPr lang="fa-IR" dirty="0"/>
          </a:p>
        </p:txBody>
      </p:sp>
      <p:grpSp>
        <p:nvGrpSpPr>
          <p:cNvPr id="4" name="Group 7"/>
          <p:cNvGrpSpPr>
            <a:grpSpLocks/>
          </p:cNvGrpSpPr>
          <p:nvPr/>
        </p:nvGrpSpPr>
        <p:grpSpPr bwMode="auto">
          <a:xfrm>
            <a:off x="2667000" y="3810000"/>
            <a:ext cx="3505200" cy="2514600"/>
            <a:chOff x="2475" y="1326"/>
            <a:chExt cx="3120" cy="2048"/>
          </a:xfrm>
        </p:grpSpPr>
        <p:pic>
          <p:nvPicPr>
            <p:cNvPr id="5" name="Picture 8" descr="gtpu"/>
            <p:cNvPicPr>
              <a:picLocks noChangeAspect="1" noChangeArrowheads="1"/>
            </p:cNvPicPr>
            <p:nvPr/>
          </p:nvPicPr>
          <p:blipFill>
            <a:blip r:embed="rId4"/>
            <a:srcRect/>
            <a:stretch>
              <a:fillRect/>
            </a:stretch>
          </p:blipFill>
          <p:spPr bwMode="auto">
            <a:xfrm>
              <a:off x="2475" y="1326"/>
              <a:ext cx="3120" cy="2048"/>
            </a:xfrm>
            <a:prstGeom prst="rect">
              <a:avLst/>
            </a:prstGeom>
            <a:noFill/>
          </p:spPr>
        </p:pic>
        <p:pic>
          <p:nvPicPr>
            <p:cNvPr id="6" name="Picture 9"/>
            <p:cNvPicPr>
              <a:picLocks noChangeAspect="1" noChangeArrowheads="1"/>
            </p:cNvPicPr>
            <p:nvPr/>
          </p:nvPicPr>
          <p:blipFill>
            <a:blip r:embed="rId5"/>
            <a:srcRect/>
            <a:stretch>
              <a:fillRect/>
            </a:stretch>
          </p:blipFill>
          <p:spPr bwMode="auto">
            <a:xfrm>
              <a:off x="2846" y="1672"/>
              <a:ext cx="1741" cy="1306"/>
            </a:xfrm>
            <a:prstGeom prst="rect">
              <a:avLst/>
            </a:prstGeom>
            <a:noFill/>
            <a:ln w="9525">
              <a:noFill/>
              <a:miter lim="800000"/>
              <a:headEnd/>
              <a:tailEnd/>
            </a:ln>
            <a:effectLst/>
          </p:spPr>
        </p:pic>
      </p:grpSp>
      <p:graphicFrame>
        <p:nvGraphicFramePr>
          <p:cNvPr id="1027" name="Object 3"/>
          <p:cNvGraphicFramePr>
            <a:graphicFrameLocks noChangeAspect="1"/>
          </p:cNvGraphicFramePr>
          <p:nvPr>
            <p:extLst>
              <p:ext uri="{D42A27DB-BD31-4B8C-83A1-F6EECF244321}">
                <p14:modId xmlns:p14="http://schemas.microsoft.com/office/powerpoint/2010/main" val="445477161"/>
              </p:ext>
            </p:extLst>
          </p:nvPr>
        </p:nvGraphicFramePr>
        <p:xfrm>
          <a:off x="685800" y="5334000"/>
          <a:ext cx="1762125" cy="741363"/>
        </p:xfrm>
        <a:graphic>
          <a:graphicData uri="http://schemas.openxmlformats.org/presentationml/2006/ole">
            <mc:AlternateContent xmlns:mc="http://schemas.openxmlformats.org/markup-compatibility/2006">
              <mc:Choice xmlns:v="urn:schemas-microsoft-com:vml" Requires="v">
                <p:oleObj spid="_x0000_s1028" name="Document" r:id="rId7" imgW="5486400" imgH="3654552" progId="Word.Document.8">
                  <p:embed/>
                </p:oleObj>
              </mc:Choice>
              <mc:Fallback>
                <p:oleObj name="Document" r:id="rId7" imgW="5486400" imgH="3654552"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b="36794"/>
                      <a:stretch>
                        <a:fillRect/>
                      </a:stretch>
                    </p:blipFill>
                    <p:spPr bwMode="auto">
                      <a:xfrm>
                        <a:off x="685800" y="5334000"/>
                        <a:ext cx="1762125" cy="741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ABB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5" name="Rounded Rectangle 4"/>
          <p:cNvSpPr/>
          <p:nvPr/>
        </p:nvSpPr>
        <p:spPr>
          <a:xfrm>
            <a:off x="457200" y="1752600"/>
            <a:ext cx="914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Menu</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Operator Window:</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6" name="Picture 5" descr="op.jpg"/>
          <p:cNvPicPr>
            <a:picLocks noChangeAspect="1"/>
          </p:cNvPicPr>
          <p:nvPr/>
        </p:nvPicPr>
        <p:blipFill>
          <a:blip r:embed="rId3"/>
          <a:stretch>
            <a:fillRect/>
          </a:stretch>
        </p:blipFill>
        <p:spPr>
          <a:xfrm>
            <a:off x="1490662" y="1752600"/>
            <a:ext cx="6162675" cy="4648200"/>
          </a:xfrm>
          <a:prstGeom prst="rect">
            <a:avLst/>
          </a:prstGeom>
        </p:spPr>
      </p:pic>
      <p:sp>
        <p:nvSpPr>
          <p:cNvPr id="7" name="Rounded Rectangle 6"/>
          <p:cNvSpPr/>
          <p:nvPr/>
        </p:nvSpPr>
        <p:spPr>
          <a:xfrm>
            <a:off x="1447800" y="1219200"/>
            <a:ext cx="23622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Operator Window</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Status Bar:</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3" name="Picture 2" descr="st bar.jpg"/>
          <p:cNvPicPr>
            <a:picLocks noChangeAspect="1"/>
          </p:cNvPicPr>
          <p:nvPr/>
        </p:nvPicPr>
        <p:blipFill>
          <a:blip r:embed="rId3"/>
          <a:stretch>
            <a:fillRect/>
          </a:stretch>
        </p:blipFill>
        <p:spPr>
          <a:xfrm>
            <a:off x="1495425" y="1762125"/>
            <a:ext cx="6153150" cy="4638675"/>
          </a:xfrm>
          <a:prstGeom prst="rect">
            <a:avLst/>
          </a:prstGeom>
        </p:spPr>
      </p:pic>
      <p:sp>
        <p:nvSpPr>
          <p:cNvPr id="4" name="Rounded Rectangle 3"/>
          <p:cNvSpPr/>
          <p:nvPr/>
        </p:nvSpPr>
        <p:spPr>
          <a:xfrm>
            <a:off x="4724400" y="1143000"/>
            <a:ext cx="1676400" cy="5334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Status Bar</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sk.jpg"/>
          <p:cNvPicPr>
            <a:picLocks noChangeAspect="1"/>
          </p:cNvPicPr>
          <p:nvPr/>
        </p:nvPicPr>
        <p:blipFill>
          <a:blip r:embed="rId3"/>
          <a:stretch>
            <a:fillRect/>
          </a:stretch>
        </p:blipFill>
        <p:spPr>
          <a:xfrm>
            <a:off x="1514475" y="1752600"/>
            <a:ext cx="6115050" cy="4610100"/>
          </a:xfrm>
          <a:prstGeom prst="rect">
            <a:avLst/>
          </a:prstGeom>
        </p:spPr>
      </p:pic>
      <p:sp>
        <p:nvSpPr>
          <p:cNvPr id="3" name="Rounded Rectangle 2"/>
          <p:cNvSpPr/>
          <p:nvPr/>
        </p:nvSpPr>
        <p:spPr>
          <a:xfrm>
            <a:off x="7696200" y="1752600"/>
            <a:ext cx="914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t>Close</a:t>
            </a:r>
            <a:endParaRPr lang="fa-IR" dirty="0"/>
          </a:p>
        </p:txBody>
      </p:sp>
      <p:sp>
        <p:nvSpPr>
          <p:cNvPr id="4" name="Rounded Rectangle 3"/>
          <p:cNvSpPr/>
          <p:nvPr/>
        </p:nvSpPr>
        <p:spPr>
          <a:xfrm>
            <a:off x="3886200" y="5257800"/>
            <a:ext cx="1295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Task Bar</a:t>
            </a:r>
            <a:endParaRPr lang="fa-IR" dirty="0"/>
          </a:p>
        </p:txBody>
      </p:sp>
      <p:sp>
        <p:nvSpPr>
          <p:cNvPr id="5"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Task Bar &amp; Close Button:</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sp>
        <p:nvSpPr>
          <p:cNvPr id="11" name="Rounded Rectangle 10"/>
          <p:cNvSpPr/>
          <p:nvPr/>
        </p:nvSpPr>
        <p:spPr>
          <a:xfrm>
            <a:off x="4495800" y="5867400"/>
            <a:ext cx="21336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Quick Set Menu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fmla="#ppt_w*sin(2.5*pi*$)">
                                          <p:val>
                                            <p:fltVal val="0"/>
                                          </p:val>
                                        </p:tav>
                                        <p:tav tm="100000">
                                          <p:val>
                                            <p:fltVal val="1"/>
                                          </p:val>
                                        </p:tav>
                                      </p:tavLst>
                                    </p:anim>
                                    <p:anim calcmode="lin" valueType="num">
                                      <p:cBhvr>
                                        <p:cTn id="8"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Hot Edit: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057400" y="24384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Hot Edit</a:t>
            </a:r>
            <a:endParaRPr lang="fa-IR" sz="1400" dirty="0"/>
          </a:p>
        </p:txBody>
      </p:sp>
      <p:pic>
        <p:nvPicPr>
          <p:cNvPr id="17410"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wipe(up)">
                                      <p:cBhvr>
                                        <p:cTn id="14"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Hot Edit: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3" name="Picture 2"/>
          <p:cNvPicPr>
            <a:picLocks noChangeAspect="1" noChangeArrowheads="1"/>
          </p:cNvPicPr>
          <p:nvPr/>
        </p:nvPicPr>
        <p:blipFill>
          <a:blip r:embed="rId3"/>
          <a:srcRect/>
          <a:stretch>
            <a:fillRect/>
          </a:stretch>
        </p:blipFill>
        <p:spPr bwMode="auto">
          <a:xfrm>
            <a:off x="1447800" y="1790700"/>
            <a:ext cx="6096000" cy="4610100"/>
          </a:xfrm>
          <a:prstGeom prst="rect">
            <a:avLst/>
          </a:prstGeom>
          <a:noFill/>
          <a:ln w="9525">
            <a:noFill/>
            <a:miter lim="800000"/>
            <a:headEnd/>
            <a:tailEnd/>
          </a:ln>
          <a:effectLst/>
        </p:spPr>
      </p:pic>
      <p:sp>
        <p:nvSpPr>
          <p:cNvPr id="4" name="Rectangle 3"/>
          <p:cNvSpPr/>
          <p:nvPr/>
        </p:nvSpPr>
        <p:spPr>
          <a:xfrm>
            <a:off x="4876800" y="5181600"/>
            <a:ext cx="2590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descr="45.jpg"/>
          <p:cNvPicPr>
            <a:picLocks noChangeAspect="1"/>
          </p:cNvPicPr>
          <p:nvPr/>
        </p:nvPicPr>
        <p:blipFill>
          <a:blip r:embed="rId4"/>
          <a:stretch>
            <a:fillRect/>
          </a:stretch>
        </p:blipFill>
        <p:spPr>
          <a:xfrm>
            <a:off x="1447800" y="1790700"/>
            <a:ext cx="6096000"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Inputs &amp; Outputs:</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2743200"/>
            <a:ext cx="19812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Inputs &amp; Outputs</a:t>
            </a:r>
            <a:endParaRPr lang="fa-IR" sz="1400" dirty="0"/>
          </a:p>
        </p:txBody>
      </p:sp>
      <p:pic>
        <p:nvPicPr>
          <p:cNvPr id="18434" name="Picture 2"/>
          <p:cNvPicPr>
            <a:picLocks noChangeAspect="1" noChangeArrowheads="1"/>
          </p:cNvPicPr>
          <p:nvPr/>
        </p:nvPicPr>
        <p:blipFill>
          <a:blip r:embed="rId4"/>
          <a:srcRect/>
          <a:stretch>
            <a:fillRect/>
          </a:stretch>
        </p:blipFill>
        <p:spPr bwMode="auto">
          <a:xfrm>
            <a:off x="1447800" y="1752600"/>
            <a:ext cx="61341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up)">
                                      <p:cBhvr>
                                        <p:cTn id="14"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3200400"/>
            <a:ext cx="9144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Jogging</a:t>
            </a:r>
            <a:endParaRPr lang="fa-IR" sz="1400" dirty="0"/>
          </a:p>
        </p:txBody>
      </p:sp>
      <p:pic>
        <p:nvPicPr>
          <p:cNvPr id="19458" name="Picture 2"/>
          <p:cNvPicPr>
            <a:picLocks noChangeAspect="1" noChangeArrowheads="1"/>
          </p:cNvPicPr>
          <p:nvPr/>
        </p:nvPicPr>
        <p:blipFill>
          <a:blip r:embed="rId4"/>
          <a:srcRect/>
          <a:stretch>
            <a:fillRect/>
          </a:stretch>
        </p:blipFill>
        <p:spPr bwMode="auto">
          <a:xfrm>
            <a:off x="1447800" y="1790700"/>
            <a:ext cx="6134100" cy="4610100"/>
          </a:xfrm>
          <a:prstGeom prst="rect">
            <a:avLst/>
          </a:prstGeom>
          <a:noFill/>
          <a:ln w="9525">
            <a:noFill/>
            <a:miter lim="800000"/>
            <a:headEnd/>
            <a:tailEnd/>
          </a:ln>
          <a:effectLst/>
        </p:spPr>
      </p:pic>
      <p:sp>
        <p:nvSpPr>
          <p:cNvPr id="8" name="Rectangle 7"/>
          <p:cNvSpPr/>
          <p:nvPr/>
        </p:nvSpPr>
        <p:spPr>
          <a:xfrm>
            <a:off x="5486400" y="4114800"/>
            <a:ext cx="1981200" cy="3810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7" name="Picture 6" descr="f.jpg"/>
          <p:cNvPicPr>
            <a:picLocks noChangeAspect="1"/>
          </p:cNvPicPr>
          <p:nvPr/>
        </p:nvPicPr>
        <p:blipFill>
          <a:blip r:embed="rId5"/>
          <a:stretch>
            <a:fillRect/>
          </a:stretch>
        </p:blipFill>
        <p:spPr>
          <a:xfrm>
            <a:off x="1447800" y="1752600"/>
            <a:ext cx="6096000"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ipe(up)">
                                      <p:cBhvr>
                                        <p:cTn id="14" dur="5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Production Window:</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3581400"/>
            <a:ext cx="19812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Production Window</a:t>
            </a:r>
            <a:endParaRPr lang="fa-IR" sz="1400" dirty="0"/>
          </a:p>
        </p:txBody>
      </p:sp>
      <p:pic>
        <p:nvPicPr>
          <p:cNvPr id="16386"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wipe(up)">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8382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Introduction:</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0" name="TextBox 9"/>
          <p:cNvSpPr txBox="1"/>
          <p:nvPr/>
        </p:nvSpPr>
        <p:spPr>
          <a:xfrm>
            <a:off x="3048000" y="1676400"/>
            <a:ext cx="1973617" cy="369332"/>
          </a:xfrm>
          <a:prstGeom prst="rect">
            <a:avLst/>
          </a:prstGeom>
          <a:noFill/>
        </p:spPr>
        <p:txBody>
          <a:bodyPr wrap="none" rtlCol="1">
            <a:spAutoFit/>
          </a:bodyPr>
          <a:lstStyle/>
          <a:p>
            <a:r>
              <a:rPr lang="en-US" dirty="0" smtClean="0"/>
              <a:t>IRC5 Controller</a:t>
            </a:r>
            <a:endParaRPr lang="fa-IR" dirty="0"/>
          </a:p>
        </p:txBody>
      </p:sp>
      <p:grpSp>
        <p:nvGrpSpPr>
          <p:cNvPr id="22" name="Group 21"/>
          <p:cNvGrpSpPr/>
          <p:nvPr/>
        </p:nvGrpSpPr>
        <p:grpSpPr>
          <a:xfrm>
            <a:off x="457200" y="2069068"/>
            <a:ext cx="4795058" cy="4255532"/>
            <a:chOff x="1535083" y="1752600"/>
            <a:chExt cx="4795058" cy="4255532"/>
          </a:xfrm>
        </p:grpSpPr>
        <p:pic>
          <p:nvPicPr>
            <p:cNvPr id="13" name="Picture 28"/>
            <p:cNvPicPr>
              <a:picLocks noChangeAspect="1" noChangeArrowheads="1"/>
            </p:cNvPicPr>
            <p:nvPr/>
          </p:nvPicPr>
          <p:blipFill>
            <a:blip r:embed="rId4"/>
            <a:srcRect/>
            <a:stretch>
              <a:fillRect/>
            </a:stretch>
          </p:blipFill>
          <p:spPr bwMode="auto">
            <a:xfrm>
              <a:off x="4049683" y="1752600"/>
              <a:ext cx="1995919" cy="1851025"/>
            </a:xfrm>
            <a:prstGeom prst="rect">
              <a:avLst/>
            </a:prstGeom>
            <a:noFill/>
          </p:spPr>
        </p:pic>
        <p:sp>
          <p:nvSpPr>
            <p:cNvPr id="17" name="Freeform 2"/>
            <p:cNvSpPr>
              <a:spLocks/>
            </p:cNvSpPr>
            <p:nvPr/>
          </p:nvSpPr>
          <p:spPr bwMode="auto">
            <a:xfrm>
              <a:off x="1763683" y="2590800"/>
              <a:ext cx="2384425" cy="2079625"/>
            </a:xfrm>
            <a:custGeom>
              <a:avLst/>
              <a:gdLst/>
              <a:ahLst/>
              <a:cxnLst>
                <a:cxn ang="0">
                  <a:pos x="183" y="606"/>
                </a:cxn>
                <a:cxn ang="0">
                  <a:pos x="26" y="405"/>
                </a:cxn>
                <a:cxn ang="0">
                  <a:pos x="26" y="270"/>
                </a:cxn>
                <a:cxn ang="0">
                  <a:pos x="160" y="201"/>
                </a:cxn>
                <a:cxn ang="0">
                  <a:pos x="587" y="202"/>
                </a:cxn>
                <a:cxn ang="0">
                  <a:pos x="811" y="45"/>
                </a:cxn>
                <a:cxn ang="0">
                  <a:pos x="1013" y="0"/>
                </a:cxn>
              </a:cxnLst>
              <a:rect l="0" t="0" r="r" b="b"/>
              <a:pathLst>
                <a:path w="1013" h="606">
                  <a:moveTo>
                    <a:pt x="183" y="606"/>
                  </a:moveTo>
                  <a:cubicBezTo>
                    <a:pt x="117" y="534"/>
                    <a:pt x="52" y="462"/>
                    <a:pt x="26" y="405"/>
                  </a:cubicBezTo>
                  <a:cubicBezTo>
                    <a:pt x="0" y="348"/>
                    <a:pt x="4" y="303"/>
                    <a:pt x="26" y="270"/>
                  </a:cubicBezTo>
                  <a:cubicBezTo>
                    <a:pt x="48" y="237"/>
                    <a:pt x="67" y="212"/>
                    <a:pt x="160" y="201"/>
                  </a:cubicBezTo>
                  <a:cubicBezTo>
                    <a:pt x="253" y="190"/>
                    <a:pt x="479" y="228"/>
                    <a:pt x="587" y="202"/>
                  </a:cubicBezTo>
                  <a:cubicBezTo>
                    <a:pt x="695" y="176"/>
                    <a:pt x="740" y="79"/>
                    <a:pt x="811" y="45"/>
                  </a:cubicBezTo>
                  <a:cubicBezTo>
                    <a:pt x="882" y="11"/>
                    <a:pt x="971" y="10"/>
                    <a:pt x="1013" y="0"/>
                  </a:cubicBezTo>
                </a:path>
              </a:pathLst>
            </a:custGeom>
            <a:noFill/>
            <a:ln w="28575" cap="flat" cmpd="sng">
              <a:solidFill>
                <a:schemeClr val="tx1"/>
              </a:solidFill>
              <a:prstDash val="solid"/>
              <a:round/>
              <a:headEnd/>
              <a:tailEnd/>
            </a:ln>
            <a:effectLst/>
          </p:spPr>
          <p:txBody>
            <a:bodyPr/>
            <a:lstStyle/>
            <a:p>
              <a:endParaRPr lang="fa-IR"/>
            </a:p>
          </p:txBody>
        </p:sp>
        <p:sp>
          <p:nvSpPr>
            <p:cNvPr id="19" name="Freeform 2"/>
            <p:cNvSpPr>
              <a:spLocks/>
            </p:cNvSpPr>
            <p:nvPr/>
          </p:nvSpPr>
          <p:spPr bwMode="auto">
            <a:xfrm rot="17399688">
              <a:off x="4691841" y="2943483"/>
              <a:ext cx="1600200" cy="1676400"/>
            </a:xfrm>
            <a:custGeom>
              <a:avLst/>
              <a:gdLst/>
              <a:ahLst/>
              <a:cxnLst>
                <a:cxn ang="0">
                  <a:pos x="183" y="606"/>
                </a:cxn>
                <a:cxn ang="0">
                  <a:pos x="26" y="405"/>
                </a:cxn>
                <a:cxn ang="0">
                  <a:pos x="26" y="270"/>
                </a:cxn>
                <a:cxn ang="0">
                  <a:pos x="160" y="201"/>
                </a:cxn>
                <a:cxn ang="0">
                  <a:pos x="587" y="202"/>
                </a:cxn>
                <a:cxn ang="0">
                  <a:pos x="811" y="45"/>
                </a:cxn>
                <a:cxn ang="0">
                  <a:pos x="1013" y="0"/>
                </a:cxn>
              </a:cxnLst>
              <a:rect l="0" t="0" r="r" b="b"/>
              <a:pathLst>
                <a:path w="1013" h="606">
                  <a:moveTo>
                    <a:pt x="183" y="606"/>
                  </a:moveTo>
                  <a:cubicBezTo>
                    <a:pt x="117" y="534"/>
                    <a:pt x="52" y="462"/>
                    <a:pt x="26" y="405"/>
                  </a:cubicBezTo>
                  <a:cubicBezTo>
                    <a:pt x="0" y="348"/>
                    <a:pt x="4" y="303"/>
                    <a:pt x="26" y="270"/>
                  </a:cubicBezTo>
                  <a:cubicBezTo>
                    <a:pt x="48" y="237"/>
                    <a:pt x="67" y="212"/>
                    <a:pt x="160" y="201"/>
                  </a:cubicBezTo>
                  <a:cubicBezTo>
                    <a:pt x="253" y="190"/>
                    <a:pt x="479" y="228"/>
                    <a:pt x="587" y="202"/>
                  </a:cubicBezTo>
                  <a:cubicBezTo>
                    <a:pt x="695" y="176"/>
                    <a:pt x="740" y="79"/>
                    <a:pt x="811" y="45"/>
                  </a:cubicBezTo>
                  <a:cubicBezTo>
                    <a:pt x="882" y="11"/>
                    <a:pt x="971" y="10"/>
                    <a:pt x="1013" y="0"/>
                  </a:cubicBezTo>
                </a:path>
              </a:pathLst>
            </a:custGeom>
            <a:noFill/>
            <a:ln w="28575" cap="flat" cmpd="sng">
              <a:solidFill>
                <a:schemeClr val="tx1"/>
              </a:solidFill>
              <a:prstDash val="solid"/>
              <a:round/>
              <a:headEnd/>
              <a:tailEnd/>
            </a:ln>
            <a:effectLst/>
          </p:spPr>
          <p:txBody>
            <a:bodyPr/>
            <a:lstStyle/>
            <a:p>
              <a:endParaRPr lang="fa-IR"/>
            </a:p>
          </p:txBody>
        </p:sp>
        <p:grpSp>
          <p:nvGrpSpPr>
            <p:cNvPr id="14" name="Group 18"/>
            <p:cNvGrpSpPr>
              <a:grpSpLocks/>
            </p:cNvGrpSpPr>
            <p:nvPr/>
          </p:nvGrpSpPr>
          <p:grpSpPr bwMode="auto">
            <a:xfrm>
              <a:off x="4583083" y="4114800"/>
              <a:ext cx="1676400" cy="1143000"/>
              <a:chOff x="466" y="592"/>
              <a:chExt cx="4652" cy="3104"/>
            </a:xfrm>
          </p:grpSpPr>
          <p:pic>
            <p:nvPicPr>
              <p:cNvPr id="15" name="Picture 19" descr="gtpu"/>
              <p:cNvPicPr>
                <a:picLocks noChangeAspect="1" noChangeArrowheads="1"/>
              </p:cNvPicPr>
              <p:nvPr/>
            </p:nvPicPr>
            <p:blipFill>
              <a:blip r:embed="rId5" cstate="print"/>
              <a:srcRect/>
              <a:stretch>
                <a:fillRect/>
              </a:stretch>
            </p:blipFill>
            <p:spPr bwMode="auto">
              <a:xfrm>
                <a:off x="466" y="592"/>
                <a:ext cx="4652" cy="3104"/>
              </a:xfrm>
              <a:prstGeom prst="rect">
                <a:avLst/>
              </a:prstGeom>
              <a:noFill/>
            </p:spPr>
          </p:pic>
          <p:pic>
            <p:nvPicPr>
              <p:cNvPr id="16" name="Picture 20"/>
              <p:cNvPicPr>
                <a:picLocks noChangeAspect="1" noChangeArrowheads="1"/>
              </p:cNvPicPr>
              <p:nvPr/>
            </p:nvPicPr>
            <p:blipFill>
              <a:blip r:embed="rId6" cstate="print"/>
              <a:srcRect/>
              <a:stretch>
                <a:fillRect/>
              </a:stretch>
            </p:blipFill>
            <p:spPr bwMode="auto">
              <a:xfrm>
                <a:off x="1071" y="1217"/>
                <a:ext cx="2481" cy="1885"/>
              </a:xfrm>
              <a:prstGeom prst="rect">
                <a:avLst/>
              </a:prstGeom>
              <a:noFill/>
              <a:ln w="28575">
                <a:noFill/>
                <a:prstDash val="dash"/>
                <a:miter lim="800000"/>
                <a:headEnd/>
                <a:tailEnd/>
              </a:ln>
              <a:effectLst/>
            </p:spPr>
          </p:pic>
        </p:grpSp>
        <p:graphicFrame>
          <p:nvGraphicFramePr>
            <p:cNvPr id="2052" name="Object 4"/>
            <p:cNvGraphicFramePr>
              <a:graphicFrameLocks noChangeAspect="1"/>
            </p:cNvGraphicFramePr>
            <p:nvPr/>
          </p:nvGraphicFramePr>
          <p:xfrm>
            <a:off x="1535083" y="2971800"/>
            <a:ext cx="2438400" cy="2701457"/>
          </p:xfrm>
          <a:graphic>
            <a:graphicData uri="http://schemas.openxmlformats.org/presentationml/2006/ole">
              <mc:AlternateContent xmlns:mc="http://schemas.openxmlformats.org/markup-compatibility/2006">
                <mc:Choice xmlns:v="urn:schemas-microsoft-com:vml" Requires="v">
                  <p:oleObj spid="_x0000_s2054" name="CorelPhotoPaint.Image.9" r:id="rId7" imgW="1247619" imgH="1380952" progId="">
                    <p:embed/>
                  </p:oleObj>
                </mc:Choice>
                <mc:Fallback>
                  <p:oleObj name="CorelPhotoPaint.Image.9" r:id="rId7" imgW="1247619" imgH="1380952" progId="">
                    <p:embed/>
                    <p:pic>
                      <p:nvPicPr>
                        <p:cNvPr id="0"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5083" y="2971800"/>
                          <a:ext cx="2438400" cy="270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5029200" y="5334000"/>
              <a:ext cx="635110" cy="369332"/>
            </a:xfrm>
            <a:prstGeom prst="rect">
              <a:avLst/>
            </a:prstGeom>
            <a:noFill/>
          </p:spPr>
          <p:txBody>
            <a:bodyPr wrap="none" rtlCol="1">
              <a:spAutoFit/>
            </a:bodyPr>
            <a:lstStyle/>
            <a:p>
              <a:r>
                <a:rPr lang="en-US" dirty="0" smtClean="0"/>
                <a:t>TPU</a:t>
              </a:r>
              <a:endParaRPr lang="fa-IR" dirty="0"/>
            </a:p>
          </p:txBody>
        </p:sp>
        <p:sp>
          <p:nvSpPr>
            <p:cNvPr id="12" name="TextBox 11"/>
            <p:cNvSpPr txBox="1"/>
            <p:nvPr/>
          </p:nvSpPr>
          <p:spPr>
            <a:xfrm>
              <a:off x="1905000" y="5638800"/>
              <a:ext cx="853887" cy="369332"/>
            </a:xfrm>
            <a:prstGeom prst="rect">
              <a:avLst/>
            </a:prstGeom>
            <a:noFill/>
          </p:spPr>
          <p:txBody>
            <a:bodyPr wrap="none" rtlCol="1">
              <a:spAutoFit/>
            </a:bodyPr>
            <a:lstStyle/>
            <a:p>
              <a:r>
                <a:rPr lang="en-US" dirty="0" smtClean="0"/>
                <a:t>Robot</a:t>
              </a:r>
              <a:endParaRPr lang="fa-IR" dirty="0"/>
            </a:p>
          </p:txBody>
        </p:sp>
      </p:grpSp>
      <p:grpSp>
        <p:nvGrpSpPr>
          <p:cNvPr id="18" name="Group 5"/>
          <p:cNvGrpSpPr>
            <a:grpSpLocks noChangeAspect="1"/>
          </p:cNvGrpSpPr>
          <p:nvPr/>
        </p:nvGrpSpPr>
        <p:grpSpPr bwMode="auto">
          <a:xfrm>
            <a:off x="5562600" y="3962400"/>
            <a:ext cx="2538545" cy="1905000"/>
            <a:chOff x="2608" y="3071"/>
            <a:chExt cx="861" cy="646"/>
          </a:xfrm>
        </p:grpSpPr>
        <p:pic>
          <p:nvPicPr>
            <p:cNvPr id="20" name="Picture 6" descr="RobotStudio the Suite"/>
            <p:cNvPicPr>
              <a:picLocks noChangeAspect="1" noChangeArrowheads="1"/>
            </p:cNvPicPr>
            <p:nvPr/>
          </p:nvPicPr>
          <p:blipFill>
            <a:blip r:embed="rId9" cstate="print"/>
            <a:srcRect/>
            <a:stretch>
              <a:fillRect/>
            </a:stretch>
          </p:blipFill>
          <p:spPr bwMode="auto">
            <a:xfrm>
              <a:off x="2608" y="3071"/>
              <a:ext cx="861" cy="646"/>
            </a:xfrm>
            <a:prstGeom prst="rect">
              <a:avLst/>
            </a:prstGeom>
            <a:noFill/>
            <a:ln w="9525">
              <a:noFill/>
              <a:miter lim="800000"/>
              <a:headEnd/>
              <a:tailEnd/>
            </a:ln>
          </p:spPr>
        </p:pic>
        <p:graphicFrame>
          <p:nvGraphicFramePr>
            <p:cNvPr id="21" name="Object 7"/>
            <p:cNvGraphicFramePr>
              <a:graphicFrameLocks noChangeAspect="1"/>
            </p:cNvGraphicFramePr>
            <p:nvPr/>
          </p:nvGraphicFramePr>
          <p:xfrm>
            <a:off x="2801" y="3146"/>
            <a:ext cx="658" cy="482"/>
          </p:xfrm>
          <a:graphic>
            <a:graphicData uri="http://schemas.openxmlformats.org/presentationml/2006/ole">
              <mc:AlternateContent xmlns:mc="http://schemas.openxmlformats.org/markup-compatibility/2006">
                <mc:Choice xmlns:v="urn:schemas-microsoft-com:vml" Requires="v">
                  <p:oleObj spid="_x0000_s2055" name="Bitmap Image" r:id="rId10" imgW="7980952" imgH="6752381" progId="PBrush">
                    <p:embed/>
                  </p:oleObj>
                </mc:Choice>
                <mc:Fallback>
                  <p:oleObj name="Bitmap Image" r:id="rId10" imgW="7980952" imgH="6752381" progId="PBrush">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1" y="3146"/>
                          <a:ext cx="658" cy="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pic>
        <p:nvPicPr>
          <p:cNvPr id="23" name="Picture 5" descr="31150002"/>
          <p:cNvPicPr>
            <a:picLocks noChangeAspect="1" noChangeArrowheads="1"/>
          </p:cNvPicPr>
          <p:nvPr/>
        </p:nvPicPr>
        <p:blipFill>
          <a:blip r:embed="rId12" cstate="print"/>
          <a:srcRect/>
          <a:stretch>
            <a:fillRect/>
          </a:stretch>
        </p:blipFill>
        <p:spPr bwMode="auto">
          <a:xfrm>
            <a:off x="5791200" y="2438400"/>
            <a:ext cx="1401762" cy="1204912"/>
          </a:xfrm>
          <a:prstGeom prst="rect">
            <a:avLst/>
          </a:prstGeom>
          <a:noFill/>
        </p:spPr>
      </p:pic>
      <p:sp>
        <p:nvSpPr>
          <p:cNvPr id="24" name="Freeform 6"/>
          <p:cNvSpPr>
            <a:spLocks/>
          </p:cNvSpPr>
          <p:nvPr/>
        </p:nvSpPr>
        <p:spPr bwMode="auto">
          <a:xfrm rot="1324779" flipV="1">
            <a:off x="3962400" y="2743200"/>
            <a:ext cx="2286000" cy="685800"/>
          </a:xfrm>
          <a:custGeom>
            <a:avLst/>
            <a:gdLst/>
            <a:ahLst/>
            <a:cxnLst>
              <a:cxn ang="0">
                <a:pos x="499" y="953"/>
              </a:cxn>
              <a:cxn ang="0">
                <a:pos x="409" y="182"/>
              </a:cxn>
              <a:cxn ang="0">
                <a:pos x="0" y="0"/>
              </a:cxn>
            </a:cxnLst>
            <a:rect l="0" t="0" r="r" b="b"/>
            <a:pathLst>
              <a:path w="499" h="953">
                <a:moveTo>
                  <a:pt x="499" y="953"/>
                </a:moveTo>
                <a:cubicBezTo>
                  <a:pt x="495" y="647"/>
                  <a:pt x="492" y="341"/>
                  <a:pt x="409" y="182"/>
                </a:cubicBezTo>
                <a:cubicBezTo>
                  <a:pt x="326" y="23"/>
                  <a:pt x="163" y="11"/>
                  <a:pt x="0" y="0"/>
                </a:cubicBezTo>
              </a:path>
            </a:pathLst>
          </a:custGeom>
          <a:noFill/>
          <a:ln w="9525" cap="flat" cmpd="sng">
            <a:solidFill>
              <a:schemeClr val="tx1"/>
            </a:solidFill>
            <a:prstDash val="solid"/>
            <a:round/>
            <a:headEnd/>
            <a:tailEnd/>
          </a:ln>
          <a:effectLst/>
        </p:spPr>
        <p:txBody>
          <a:bodyPr wrap="none" anchor="ctr"/>
          <a:lstStyle/>
          <a:p>
            <a:endParaRPr lang="fa-IR"/>
          </a:p>
        </p:txBody>
      </p:sp>
      <p:sp>
        <p:nvSpPr>
          <p:cNvPr id="27" name="Down Arrow 26"/>
          <p:cNvSpPr/>
          <p:nvPr/>
        </p:nvSpPr>
        <p:spPr>
          <a:xfrm>
            <a:off x="6400800" y="2743200"/>
            <a:ext cx="609600" cy="12192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28" name="TextBox 27"/>
          <p:cNvSpPr txBox="1"/>
          <p:nvPr/>
        </p:nvSpPr>
        <p:spPr>
          <a:xfrm>
            <a:off x="6019800" y="5943600"/>
            <a:ext cx="1677831" cy="369332"/>
          </a:xfrm>
          <a:prstGeom prst="rect">
            <a:avLst/>
          </a:prstGeom>
          <a:noFill/>
        </p:spPr>
        <p:txBody>
          <a:bodyPr wrap="none" rtlCol="1">
            <a:spAutoFit/>
          </a:bodyPr>
          <a:lstStyle/>
          <a:p>
            <a:r>
              <a:rPr lang="en-US" dirty="0" smtClean="0"/>
              <a:t>Robot Studio</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Program Editor:</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3962400"/>
            <a:ext cx="16002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Program Editor</a:t>
            </a:r>
            <a:endParaRPr lang="fa-IR" sz="1400" dirty="0"/>
          </a:p>
        </p:txBody>
      </p:sp>
      <p:pic>
        <p:nvPicPr>
          <p:cNvPr id="18434"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
        <p:nvSpPr>
          <p:cNvPr id="7" name="Rounded Rectangle 6"/>
          <p:cNvSpPr/>
          <p:nvPr/>
        </p:nvSpPr>
        <p:spPr>
          <a:xfrm>
            <a:off x="1524000" y="5486400"/>
            <a:ext cx="1066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200" dirty="0" smtClean="0"/>
              <a:t>Add Instruction</a:t>
            </a:r>
            <a:endParaRPr lang="fa-IR" sz="1200" dirty="0"/>
          </a:p>
        </p:txBody>
      </p:sp>
      <p:pic>
        <p:nvPicPr>
          <p:cNvPr id="8" name="Picture 7" descr="dsd.jpg"/>
          <p:cNvPicPr>
            <a:picLocks noChangeAspect="1"/>
          </p:cNvPicPr>
          <p:nvPr/>
        </p:nvPicPr>
        <p:blipFill>
          <a:blip r:embed="rId5"/>
          <a:stretch>
            <a:fillRect/>
          </a:stretch>
        </p:blipFill>
        <p:spPr>
          <a:xfrm>
            <a:off x="1447801" y="1762125"/>
            <a:ext cx="6096000"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up)">
                                      <p:cBhvr>
                                        <p:cTn id="14" dur="5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Program Data:</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4343400"/>
            <a:ext cx="16002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Program Data</a:t>
            </a:r>
            <a:endParaRPr lang="fa-IR" sz="1400" dirty="0"/>
          </a:p>
        </p:txBody>
      </p:sp>
      <p:pic>
        <p:nvPicPr>
          <p:cNvPr id="17410" name="Picture 2"/>
          <p:cNvPicPr>
            <a:picLocks noChangeAspect="1" noChangeArrowheads="1"/>
          </p:cNvPicPr>
          <p:nvPr/>
        </p:nvPicPr>
        <p:blipFill>
          <a:blip r:embed="rId4"/>
          <a:srcRect/>
          <a:stretch>
            <a:fillRect/>
          </a:stretch>
        </p:blipFill>
        <p:spPr bwMode="auto">
          <a:xfrm>
            <a:off x="1447800" y="1790700"/>
            <a:ext cx="6096000" cy="4610100"/>
          </a:xfrm>
          <a:prstGeom prst="rect">
            <a:avLst/>
          </a:prstGeom>
          <a:noFill/>
          <a:ln w="9525">
            <a:noFill/>
            <a:miter lim="800000"/>
            <a:headEnd/>
            <a:tailEnd/>
          </a:ln>
          <a:effectLst/>
        </p:spPr>
      </p:pic>
      <p:sp>
        <p:nvSpPr>
          <p:cNvPr id="7" name="Rounded Rectangle 6"/>
          <p:cNvSpPr/>
          <p:nvPr/>
        </p:nvSpPr>
        <p:spPr>
          <a:xfrm>
            <a:off x="1524000" y="37338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200" dirty="0" smtClean="0"/>
              <a:t>Rob target</a:t>
            </a:r>
            <a:endParaRPr lang="fa-IR" sz="1200" dirty="0"/>
          </a:p>
        </p:txBody>
      </p:sp>
      <p:sp>
        <p:nvSpPr>
          <p:cNvPr id="8" name="Rounded Rectangle 7"/>
          <p:cNvSpPr/>
          <p:nvPr/>
        </p:nvSpPr>
        <p:spPr>
          <a:xfrm>
            <a:off x="5181600" y="55626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200" dirty="0" smtClean="0"/>
              <a:t>Show Data</a:t>
            </a:r>
            <a:endParaRPr lang="fa-IR" sz="1200" dirty="0"/>
          </a:p>
        </p:txBody>
      </p:sp>
      <p:pic>
        <p:nvPicPr>
          <p:cNvPr id="9" name="Picture 8" descr="dsa.jpg"/>
          <p:cNvPicPr>
            <a:picLocks noChangeAspect="1"/>
          </p:cNvPicPr>
          <p:nvPr/>
        </p:nvPicPr>
        <p:blipFill>
          <a:blip r:embed="rId5"/>
          <a:stretch>
            <a:fillRect/>
          </a:stretch>
        </p:blipFill>
        <p:spPr>
          <a:xfrm>
            <a:off x="1447800" y="1752600"/>
            <a:ext cx="6096000"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wipe(up)">
                                      <p:cBhvr>
                                        <p:cTn id="14" dur="5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Backup and Restore:</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2438400"/>
            <a:ext cx="20574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Backup and Restore</a:t>
            </a:r>
            <a:endParaRPr lang="fa-IR" sz="1400" dirty="0"/>
          </a:p>
        </p:txBody>
      </p:sp>
      <p:pic>
        <p:nvPicPr>
          <p:cNvPr id="19458" name="Picture 2"/>
          <p:cNvPicPr>
            <a:picLocks noChangeAspect="1" noChangeArrowheads="1"/>
          </p:cNvPicPr>
          <p:nvPr/>
        </p:nvPicPr>
        <p:blipFill>
          <a:blip r:embed="rId4"/>
          <a:srcRect/>
          <a:stretch>
            <a:fillRect/>
          </a:stretch>
        </p:blipFill>
        <p:spPr bwMode="auto">
          <a:xfrm>
            <a:off x="1447800" y="17907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ipe(up)">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Calibration:</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2819400"/>
            <a:ext cx="12954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Calibration</a:t>
            </a:r>
            <a:endParaRPr lang="fa-IR" sz="1400" dirty="0"/>
          </a:p>
        </p:txBody>
      </p:sp>
      <p:pic>
        <p:nvPicPr>
          <p:cNvPr id="20482"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
        <p:nvSpPr>
          <p:cNvPr id="8" name="Rounded Rectangle 7"/>
          <p:cNvSpPr/>
          <p:nvPr/>
        </p:nvSpPr>
        <p:spPr>
          <a:xfrm>
            <a:off x="1447800" y="5943600"/>
            <a:ext cx="8382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900" dirty="0" smtClean="0"/>
              <a:t>Calibration</a:t>
            </a:r>
            <a:endParaRPr lang="fa-IR" sz="900" dirty="0"/>
          </a:p>
        </p:txBody>
      </p:sp>
      <p:pic>
        <p:nvPicPr>
          <p:cNvPr id="20483" name="Picture 3"/>
          <p:cNvPicPr>
            <a:picLocks noChangeAspect="1" noChangeArrowheads="1"/>
          </p:cNvPicPr>
          <p:nvPr/>
        </p:nvPicPr>
        <p:blipFill>
          <a:blip r:embed="rId5"/>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wipe(up)">
                                      <p:cBhvr>
                                        <p:cTn id="14" dur="5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483"/>
                                        </p:tgtEl>
                                        <p:attrNameLst>
                                          <p:attrName>style.visibility</p:attrName>
                                        </p:attrNameLst>
                                      </p:cBhvr>
                                      <p:to>
                                        <p:strVal val="visible"/>
                                      </p:to>
                                    </p:set>
                                    <p:animEffect transition="in" filter="wipe(up)">
                                      <p:cBhvr>
                                        <p:cTn id="26"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Control Panel:</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3124200"/>
            <a:ext cx="1524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Control Panel</a:t>
            </a:r>
            <a:endParaRPr lang="fa-IR" sz="1400" dirty="0"/>
          </a:p>
        </p:txBody>
      </p:sp>
      <p:pic>
        <p:nvPicPr>
          <p:cNvPr id="21506"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wipe(up)">
                                      <p:cBhvr>
                                        <p:cTn id="14"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Event Log: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3581400"/>
            <a:ext cx="1524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Event Log</a:t>
            </a:r>
            <a:endParaRPr lang="fa-IR" sz="1400" dirty="0"/>
          </a:p>
        </p:txBody>
      </p:sp>
      <p:pic>
        <p:nvPicPr>
          <p:cNvPr id="22530"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
        <p:nvSpPr>
          <p:cNvPr id="8" name="Rounded Rectangle 7"/>
          <p:cNvSpPr/>
          <p:nvPr/>
        </p:nvSpPr>
        <p:spPr>
          <a:xfrm>
            <a:off x="6705600" y="5562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View</a:t>
            </a:r>
            <a:endParaRPr lang="fa-IR" sz="1400" dirty="0"/>
          </a:p>
        </p:txBody>
      </p:sp>
      <p:pic>
        <p:nvPicPr>
          <p:cNvPr id="10" name="Picture 9" descr="sa.bmp"/>
          <p:cNvPicPr>
            <a:picLocks noChangeAspect="1"/>
          </p:cNvPicPr>
          <p:nvPr/>
        </p:nvPicPr>
        <p:blipFill>
          <a:blip r:embed="rId5"/>
          <a:stretch>
            <a:fillRect/>
          </a:stretch>
        </p:blipFill>
        <p:spPr>
          <a:xfrm>
            <a:off x="1447801" y="1752600"/>
            <a:ext cx="6096000" cy="4580953"/>
          </a:xfrm>
          <a:prstGeom prst="rect">
            <a:avLst/>
          </a:prstGeom>
        </p:spPr>
      </p:pic>
      <p:pic>
        <p:nvPicPr>
          <p:cNvPr id="13" name="Picture 12" descr="sdf.bmp"/>
          <p:cNvPicPr>
            <a:picLocks noChangeAspect="1"/>
          </p:cNvPicPr>
          <p:nvPr/>
        </p:nvPicPr>
        <p:blipFill>
          <a:blip r:embed="rId6"/>
          <a:stretch>
            <a:fillRect/>
          </a:stretch>
        </p:blipFill>
        <p:spPr>
          <a:xfrm>
            <a:off x="1447800" y="1762125"/>
            <a:ext cx="6096000"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wipe(up)">
                                      <p:cBhvr>
                                        <p:cTn id="14" dur="500"/>
                                        <p:tgtEl>
                                          <p:spTgt spid="2253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FlexPendant Explorer:</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3962400"/>
            <a:ext cx="2133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FlexPendant Explorer</a:t>
            </a:r>
            <a:endParaRPr lang="fa-IR" sz="1400" dirty="0"/>
          </a:p>
        </p:txBody>
      </p:sp>
      <p:pic>
        <p:nvPicPr>
          <p:cNvPr id="23554"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up)">
                                      <p:cBhvr>
                                        <p:cTn id="14"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System Info:</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4343400"/>
            <a:ext cx="1447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System Info</a:t>
            </a:r>
            <a:endParaRPr lang="fa-IR" sz="1400" dirty="0"/>
          </a:p>
        </p:txBody>
      </p:sp>
      <p:pic>
        <p:nvPicPr>
          <p:cNvPr id="24578" name="Picture 2"/>
          <p:cNvPicPr>
            <a:picLocks noChangeAspect="1" noChangeArrowheads="1"/>
          </p:cNvPicPr>
          <p:nvPr/>
        </p:nvPicPr>
        <p:blipFill>
          <a:blip r:embed="rId4"/>
          <a:srcRect/>
          <a:stretch>
            <a:fillRect/>
          </a:stretch>
        </p:blipFill>
        <p:spPr bwMode="auto">
          <a:xfrm>
            <a:off x="1447800" y="17526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wipe(up)">
                                      <p:cBhvr>
                                        <p:cTn id="14"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Log Off &amp; Log In:</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2133600" y="5486400"/>
            <a:ext cx="10668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Log Off</a:t>
            </a:r>
            <a:endParaRPr lang="fa-IR" sz="1400" dirty="0"/>
          </a:p>
        </p:txBody>
      </p:sp>
      <p:pic>
        <p:nvPicPr>
          <p:cNvPr id="7" name="Picture 6" descr="log.jpg"/>
          <p:cNvPicPr>
            <a:picLocks noChangeAspect="1"/>
          </p:cNvPicPr>
          <p:nvPr/>
        </p:nvPicPr>
        <p:blipFill>
          <a:blip r:embed="rId4"/>
          <a:stretch>
            <a:fillRect/>
          </a:stretch>
        </p:blipFill>
        <p:spPr>
          <a:xfrm>
            <a:off x="1447800" y="1752600"/>
            <a:ext cx="6153150"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1981200"/>
            <a:ext cx="2133600" cy="45720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Operator</a:t>
            </a:r>
          </a:p>
        </p:txBody>
      </p:sp>
      <p:sp>
        <p:nvSpPr>
          <p:cNvPr id="4" name="Rounded Rectangle 3"/>
          <p:cNvSpPr/>
          <p:nvPr/>
        </p:nvSpPr>
        <p:spPr>
          <a:xfrm>
            <a:off x="762000" y="3581400"/>
            <a:ext cx="2133600" cy="457200"/>
          </a:xfrm>
          <a:prstGeom prst="round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700" dirty="0" smtClean="0"/>
              <a:t>Machine Handler</a:t>
            </a:r>
          </a:p>
        </p:txBody>
      </p:sp>
      <p:sp>
        <p:nvSpPr>
          <p:cNvPr id="5" name="Left Brace 4"/>
          <p:cNvSpPr/>
          <p:nvPr/>
        </p:nvSpPr>
        <p:spPr>
          <a:xfrm>
            <a:off x="457200" y="1752600"/>
            <a:ext cx="304800" cy="4191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Rounded Rectangle 5"/>
          <p:cNvSpPr/>
          <p:nvPr/>
        </p:nvSpPr>
        <p:spPr>
          <a:xfrm>
            <a:off x="762000" y="52578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Programmer</a:t>
            </a:r>
          </a:p>
        </p:txBody>
      </p:sp>
      <p:sp>
        <p:nvSpPr>
          <p:cNvPr id="8"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Access Levels:</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0" name="TextBox 9"/>
          <p:cNvSpPr txBox="1"/>
          <p:nvPr/>
        </p:nvSpPr>
        <p:spPr>
          <a:xfrm>
            <a:off x="2971800" y="1905000"/>
            <a:ext cx="5486400" cy="923330"/>
          </a:xfrm>
          <a:prstGeom prst="rect">
            <a:avLst/>
          </a:prstGeom>
          <a:noFill/>
        </p:spPr>
        <p:txBody>
          <a:bodyPr wrap="square" rtlCol="1">
            <a:spAutoFit/>
          </a:bodyPr>
          <a:lstStyle/>
          <a:p>
            <a:r>
              <a:rPr lang="en-US" dirty="0" smtClean="0"/>
              <a:t>Load program, Run production, user defined cycles, view production information and set remote control</a:t>
            </a:r>
            <a:endParaRPr lang="fa-IR" dirty="0"/>
          </a:p>
        </p:txBody>
      </p:sp>
      <p:sp>
        <p:nvSpPr>
          <p:cNvPr id="11" name="TextBox 10"/>
          <p:cNvSpPr txBox="1"/>
          <p:nvPr/>
        </p:nvSpPr>
        <p:spPr>
          <a:xfrm>
            <a:off x="3048000" y="3505200"/>
            <a:ext cx="5486400" cy="1200329"/>
          </a:xfrm>
          <a:prstGeom prst="rect">
            <a:avLst/>
          </a:prstGeom>
          <a:noFill/>
        </p:spPr>
        <p:txBody>
          <a:bodyPr wrap="square" rtlCol="1">
            <a:spAutoFit/>
          </a:bodyPr>
          <a:lstStyle/>
          <a:p>
            <a:r>
              <a:rPr lang="en-US" dirty="0" smtClean="0"/>
              <a:t>All of the rights that the operator have + Homerun settings and cycle settings, Hot Edit and service routine, Reset statistics and signals</a:t>
            </a:r>
            <a:endParaRPr lang="fa-IR" dirty="0"/>
          </a:p>
        </p:txBody>
      </p:sp>
      <p:sp>
        <p:nvSpPr>
          <p:cNvPr id="12" name="TextBox 11"/>
          <p:cNvSpPr txBox="1"/>
          <p:nvPr/>
        </p:nvSpPr>
        <p:spPr>
          <a:xfrm>
            <a:off x="3048000" y="5181600"/>
            <a:ext cx="5486400" cy="1200329"/>
          </a:xfrm>
          <a:prstGeom prst="rect">
            <a:avLst/>
          </a:prstGeom>
          <a:noFill/>
        </p:spPr>
        <p:txBody>
          <a:bodyPr wrap="square" rtlCol="1">
            <a:spAutoFit/>
          </a:bodyPr>
          <a:lstStyle/>
          <a:p>
            <a:r>
              <a:rPr lang="en-US" dirty="0" smtClean="0"/>
              <a:t>All parts of RW Plastics Mould and RW Die Cast including creating and modifying programs, loading programs and running production </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IRC5</a:t>
            </a:r>
            <a:r>
              <a:rPr kumimoji="0" lang="en-U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Standard Controller (Single Controller)</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Oval 32"/>
          <p:cNvSpPr>
            <a:spLocks noChangeArrowheads="1"/>
          </p:cNvSpPr>
          <p:nvPr/>
        </p:nvSpPr>
        <p:spPr bwMode="auto">
          <a:xfrm>
            <a:off x="1263650" y="1295400"/>
            <a:ext cx="6505575" cy="51054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spcBef>
                <a:spcPct val="0"/>
              </a:spcBef>
            </a:pPr>
            <a:endParaRPr lang="de-DE" sz="1600" dirty="0"/>
          </a:p>
        </p:txBody>
      </p:sp>
      <p:pic>
        <p:nvPicPr>
          <p:cNvPr id="4" name="Picture 34" descr="561-05 0013"/>
          <p:cNvPicPr>
            <a:picLocks noChangeAspect="1" noChangeArrowheads="1"/>
          </p:cNvPicPr>
          <p:nvPr/>
        </p:nvPicPr>
        <p:blipFill>
          <a:blip r:embed="rId3">
            <a:clrChange>
              <a:clrFrom>
                <a:srgbClr val="FFFFFF"/>
              </a:clrFrom>
              <a:clrTo>
                <a:srgbClr val="FFFFFF">
                  <a:alpha val="0"/>
                </a:srgbClr>
              </a:clrTo>
            </a:clrChange>
          </a:blip>
          <a:srcRect l="2350" t="2403" r="9996" b="7051"/>
          <a:stretch>
            <a:fillRect/>
          </a:stretch>
        </p:blipFill>
        <p:spPr bwMode="auto">
          <a:xfrm>
            <a:off x="2493962" y="1295400"/>
            <a:ext cx="3906838" cy="4932362"/>
          </a:xfrm>
          <a:prstGeom prst="rect">
            <a:avLst/>
          </a:prstGeom>
          <a:noFill/>
        </p:spPr>
      </p:pic>
      <p:cxnSp>
        <p:nvCxnSpPr>
          <p:cNvPr id="6" name="Straight Arrow Connector 5"/>
          <p:cNvCxnSpPr/>
          <p:nvPr/>
        </p:nvCxnSpPr>
        <p:spPr>
          <a:xfrm rot="10800000">
            <a:off x="2438400" y="2286000"/>
            <a:ext cx="1371600" cy="38258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95400" y="2133600"/>
            <a:ext cx="1265332" cy="553998"/>
          </a:xfrm>
          <a:prstGeom prst="rect">
            <a:avLst/>
          </a:prstGeom>
          <a:noFill/>
        </p:spPr>
        <p:txBody>
          <a:bodyPr wrap="square" rtlCol="1">
            <a:spAutoFit/>
          </a:bodyPr>
          <a:lstStyle/>
          <a:p>
            <a:r>
              <a:rPr lang="en-US" sz="1200" dirty="0" smtClean="0"/>
              <a:t>Main Switch</a:t>
            </a:r>
            <a:endParaRPr lang="de-DE" sz="1200" dirty="0" smtClean="0"/>
          </a:p>
          <a:p>
            <a:endParaRPr lang="fa-IR" dirty="0"/>
          </a:p>
        </p:txBody>
      </p:sp>
      <p:cxnSp>
        <p:nvCxnSpPr>
          <p:cNvPr id="10" name="Straight Arrow Connector 9"/>
          <p:cNvCxnSpPr/>
          <p:nvPr/>
        </p:nvCxnSpPr>
        <p:spPr>
          <a:xfrm rot="10800000">
            <a:off x="2514600" y="2819400"/>
            <a:ext cx="1295400" cy="23018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rot="10800000">
            <a:off x="2590800" y="3200400"/>
            <a:ext cx="1219200" cy="15398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10800000">
            <a:off x="2590800" y="3581400"/>
            <a:ext cx="1219200" cy="158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066800" y="2646402"/>
            <a:ext cx="1951132" cy="553998"/>
          </a:xfrm>
          <a:prstGeom prst="rect">
            <a:avLst/>
          </a:prstGeom>
          <a:noFill/>
        </p:spPr>
        <p:txBody>
          <a:bodyPr wrap="square" rtlCol="1">
            <a:spAutoFit/>
          </a:bodyPr>
          <a:lstStyle/>
          <a:p>
            <a:r>
              <a:rPr lang="en-US" sz="1200" dirty="0" smtClean="0"/>
              <a:t>Emergency Stop</a:t>
            </a:r>
            <a:endParaRPr lang="de-DE" sz="1200" dirty="0" smtClean="0"/>
          </a:p>
          <a:p>
            <a:endParaRPr lang="fa-IR" dirty="0"/>
          </a:p>
        </p:txBody>
      </p:sp>
      <p:sp>
        <p:nvSpPr>
          <p:cNvPr id="14" name="TextBox 13"/>
          <p:cNvSpPr txBox="1"/>
          <p:nvPr/>
        </p:nvSpPr>
        <p:spPr>
          <a:xfrm>
            <a:off x="1676400" y="3048000"/>
            <a:ext cx="1951132" cy="553998"/>
          </a:xfrm>
          <a:prstGeom prst="rect">
            <a:avLst/>
          </a:prstGeom>
          <a:noFill/>
        </p:spPr>
        <p:txBody>
          <a:bodyPr wrap="square" rtlCol="1">
            <a:spAutoFit/>
          </a:bodyPr>
          <a:lstStyle/>
          <a:p>
            <a:r>
              <a:rPr lang="en-US" sz="1200" dirty="0" smtClean="0"/>
              <a:t>Motor On</a:t>
            </a:r>
            <a:endParaRPr lang="de-DE" sz="1200" dirty="0" smtClean="0"/>
          </a:p>
          <a:p>
            <a:endParaRPr lang="fa-IR" dirty="0"/>
          </a:p>
        </p:txBody>
      </p:sp>
      <p:sp>
        <p:nvSpPr>
          <p:cNvPr id="15" name="TextBox 14"/>
          <p:cNvSpPr txBox="1"/>
          <p:nvPr/>
        </p:nvSpPr>
        <p:spPr>
          <a:xfrm>
            <a:off x="1325468" y="3429000"/>
            <a:ext cx="1951132" cy="553998"/>
          </a:xfrm>
          <a:prstGeom prst="rect">
            <a:avLst/>
          </a:prstGeom>
          <a:noFill/>
        </p:spPr>
        <p:txBody>
          <a:bodyPr wrap="square" rtlCol="1">
            <a:spAutoFit/>
          </a:bodyPr>
          <a:lstStyle/>
          <a:p>
            <a:r>
              <a:rPr lang="en-US" sz="1200" dirty="0" smtClean="0"/>
              <a:t>Mode Selector</a:t>
            </a:r>
            <a:endParaRPr lang="de-DE" sz="1200" dirty="0" smtClean="0"/>
          </a:p>
          <a:p>
            <a:endParaRPr lang="fa-IR" dirty="0"/>
          </a:p>
        </p:txBody>
      </p:sp>
      <p:cxnSp>
        <p:nvCxnSpPr>
          <p:cNvPr id="19" name="Straight Arrow Connector 18"/>
          <p:cNvCxnSpPr/>
          <p:nvPr/>
        </p:nvCxnSpPr>
        <p:spPr>
          <a:xfrm rot="10800000">
            <a:off x="2514600" y="4037011"/>
            <a:ext cx="1219200" cy="158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10800000" flipV="1">
            <a:off x="2209800" y="4268788"/>
            <a:ext cx="1524000" cy="303212"/>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rot="10800000" flipV="1">
            <a:off x="2286000" y="4573588"/>
            <a:ext cx="1600200" cy="455612"/>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2362200" y="4878388"/>
            <a:ext cx="1524000" cy="531812"/>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096868" y="5237202"/>
            <a:ext cx="1951132" cy="738664"/>
          </a:xfrm>
          <a:prstGeom prst="rect">
            <a:avLst/>
          </a:prstGeom>
          <a:noFill/>
        </p:spPr>
        <p:txBody>
          <a:bodyPr wrap="square" rtlCol="1">
            <a:spAutoFit/>
          </a:bodyPr>
          <a:lstStyle/>
          <a:p>
            <a:r>
              <a:rPr lang="en-US" sz="1200" dirty="0" smtClean="0"/>
              <a:t>Service Outlet</a:t>
            </a:r>
          </a:p>
          <a:p>
            <a:r>
              <a:rPr lang="en-US" sz="1200" dirty="0" smtClean="0"/>
              <a:t>200W,115/230V</a:t>
            </a:r>
            <a:endParaRPr lang="de-DE" sz="1200" dirty="0" smtClean="0"/>
          </a:p>
          <a:p>
            <a:endParaRPr lang="fa-IR" dirty="0"/>
          </a:p>
        </p:txBody>
      </p:sp>
      <p:sp>
        <p:nvSpPr>
          <p:cNvPr id="27" name="TextBox 26"/>
          <p:cNvSpPr txBox="1"/>
          <p:nvPr/>
        </p:nvSpPr>
        <p:spPr>
          <a:xfrm>
            <a:off x="609600" y="4876800"/>
            <a:ext cx="1951132" cy="553998"/>
          </a:xfrm>
          <a:prstGeom prst="rect">
            <a:avLst/>
          </a:prstGeom>
          <a:noFill/>
        </p:spPr>
        <p:txBody>
          <a:bodyPr wrap="square" rtlCol="1">
            <a:spAutoFit/>
          </a:bodyPr>
          <a:lstStyle/>
          <a:p>
            <a:r>
              <a:rPr lang="en-US" sz="1200" dirty="0" smtClean="0"/>
              <a:t>Duty Timer Counter</a:t>
            </a:r>
            <a:endParaRPr lang="de-DE" sz="1200" dirty="0" smtClean="0"/>
          </a:p>
          <a:p>
            <a:endParaRPr lang="fa-IR" dirty="0"/>
          </a:p>
        </p:txBody>
      </p:sp>
      <p:sp>
        <p:nvSpPr>
          <p:cNvPr id="29" name="TextBox 28"/>
          <p:cNvSpPr txBox="1"/>
          <p:nvPr/>
        </p:nvSpPr>
        <p:spPr>
          <a:xfrm>
            <a:off x="914400" y="4419600"/>
            <a:ext cx="1951132" cy="553998"/>
          </a:xfrm>
          <a:prstGeom prst="rect">
            <a:avLst/>
          </a:prstGeom>
          <a:noFill/>
        </p:spPr>
        <p:txBody>
          <a:bodyPr wrap="square" rtlCol="1">
            <a:spAutoFit/>
          </a:bodyPr>
          <a:lstStyle/>
          <a:p>
            <a:r>
              <a:rPr lang="en-US" sz="1200" dirty="0" smtClean="0"/>
              <a:t>TPU Connector</a:t>
            </a:r>
            <a:endParaRPr lang="de-DE" sz="1200" dirty="0" smtClean="0"/>
          </a:p>
          <a:p>
            <a:endParaRPr lang="fa-IR" dirty="0"/>
          </a:p>
        </p:txBody>
      </p:sp>
      <p:sp>
        <p:nvSpPr>
          <p:cNvPr id="30" name="TextBox 29"/>
          <p:cNvSpPr txBox="1"/>
          <p:nvPr/>
        </p:nvSpPr>
        <p:spPr>
          <a:xfrm>
            <a:off x="457200" y="3886200"/>
            <a:ext cx="2667000" cy="553998"/>
          </a:xfrm>
          <a:prstGeom prst="rect">
            <a:avLst/>
          </a:prstGeom>
          <a:noFill/>
        </p:spPr>
        <p:txBody>
          <a:bodyPr wrap="square" rtlCol="1">
            <a:spAutoFit/>
          </a:bodyPr>
          <a:lstStyle/>
          <a:p>
            <a:r>
              <a:rPr lang="en-US" sz="1200" dirty="0" smtClean="0"/>
              <a:t>Optional(USB,PC Port,…)</a:t>
            </a:r>
            <a:endParaRPr lang="de-DE" sz="1200" dirty="0" smtClean="0"/>
          </a:p>
          <a:p>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Restart: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3" descr="menu.jpg"/>
          <p:cNvPicPr>
            <a:picLocks noChangeAspect="1"/>
          </p:cNvPicPr>
          <p:nvPr/>
        </p:nvPicPr>
        <p:blipFill>
          <a:blip r:embed="rId3"/>
          <a:stretch>
            <a:fillRect/>
          </a:stretch>
        </p:blipFill>
        <p:spPr>
          <a:xfrm>
            <a:off x="1447800" y="1762125"/>
            <a:ext cx="6134100" cy="4638675"/>
          </a:xfrm>
          <a:prstGeom prst="rect">
            <a:avLst/>
          </a:prstGeom>
        </p:spPr>
      </p:pic>
      <p:sp>
        <p:nvSpPr>
          <p:cNvPr id="6" name="Rounded Rectangle 5"/>
          <p:cNvSpPr/>
          <p:nvPr/>
        </p:nvSpPr>
        <p:spPr>
          <a:xfrm>
            <a:off x="4648200" y="5486400"/>
            <a:ext cx="10668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Restart</a:t>
            </a:r>
            <a:endParaRPr lang="fa-IR" sz="1400" dirty="0"/>
          </a:p>
        </p:txBody>
      </p:sp>
      <p:pic>
        <p:nvPicPr>
          <p:cNvPr id="25602" name="Picture 2"/>
          <p:cNvPicPr>
            <a:picLocks noChangeAspect="1" noChangeArrowheads="1"/>
          </p:cNvPicPr>
          <p:nvPr/>
        </p:nvPicPr>
        <p:blipFill>
          <a:blip r:embed="rId4"/>
          <a:srcRect/>
          <a:stretch>
            <a:fillRect/>
          </a:stretch>
        </p:blipFill>
        <p:spPr bwMode="auto">
          <a:xfrm>
            <a:off x="1447800" y="1790700"/>
            <a:ext cx="60960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wipe(up)">
                                      <p:cBhvr>
                                        <p:cTn id="14"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sp>
        <p:nvSpPr>
          <p:cNvPr id="11" name="Rounded Rectangle 10"/>
          <p:cNvSpPr/>
          <p:nvPr/>
        </p:nvSpPr>
        <p:spPr>
          <a:xfrm>
            <a:off x="6096000" y="5867400"/>
            <a:ext cx="21336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Quick Set Menu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fmla="#ppt_w*sin(2.5*pi*$)">
                                          <p:val>
                                            <p:fltVal val="0"/>
                                          </p:val>
                                        </p:tav>
                                        <p:tav tm="100000">
                                          <p:val>
                                            <p:fltVal val="1"/>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What’s a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3" name="Picture 2" descr="3D_coordinate_system.gif"/>
          <p:cNvPicPr>
            <a:picLocks noChangeAspect="1"/>
          </p:cNvPicPr>
          <p:nvPr/>
        </p:nvPicPr>
        <p:blipFill>
          <a:blip r:embed="rId3"/>
          <a:stretch>
            <a:fillRect/>
          </a:stretch>
        </p:blipFill>
        <p:spPr>
          <a:xfrm>
            <a:off x="533400" y="2133600"/>
            <a:ext cx="3200400" cy="3200400"/>
          </a:xfrm>
          <a:prstGeom prst="rect">
            <a:avLst/>
          </a:prstGeom>
        </p:spPr>
      </p:pic>
      <p:pic>
        <p:nvPicPr>
          <p:cNvPr id="4" name="Picture 3" descr="200px-Cylindrical_Coordinates.svg.png"/>
          <p:cNvPicPr>
            <a:picLocks noChangeAspect="1"/>
          </p:cNvPicPr>
          <p:nvPr/>
        </p:nvPicPr>
        <p:blipFill>
          <a:blip r:embed="rId4"/>
          <a:stretch>
            <a:fillRect/>
          </a:stretch>
        </p:blipFill>
        <p:spPr>
          <a:xfrm>
            <a:off x="3962400" y="2819400"/>
            <a:ext cx="1905000" cy="1905000"/>
          </a:xfrm>
          <a:prstGeom prst="rect">
            <a:avLst/>
          </a:prstGeom>
        </p:spPr>
      </p:pic>
      <p:pic>
        <p:nvPicPr>
          <p:cNvPr id="5" name="Picture 4" descr="CE160600FG0020.gif"/>
          <p:cNvPicPr>
            <a:picLocks noChangeAspect="1"/>
          </p:cNvPicPr>
          <p:nvPr/>
        </p:nvPicPr>
        <p:blipFill>
          <a:blip r:embed="rId5"/>
          <a:stretch>
            <a:fillRect/>
          </a:stretch>
        </p:blipFill>
        <p:spPr>
          <a:xfrm>
            <a:off x="6172200" y="2514600"/>
            <a:ext cx="2362200" cy="23907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Robot’s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533400" y="1143000"/>
            <a:ext cx="7391400" cy="3416320"/>
          </a:xfrm>
          <a:prstGeom prst="rect">
            <a:avLst/>
          </a:prstGeom>
          <a:noFill/>
        </p:spPr>
        <p:txBody>
          <a:bodyPr wrap="square" rtlCol="1">
            <a:spAutoFit/>
          </a:bodyPr>
          <a:lstStyle/>
          <a:p>
            <a:pPr>
              <a:lnSpc>
                <a:spcPct val="200000"/>
              </a:lnSpc>
            </a:pPr>
            <a:r>
              <a:rPr lang="en-US" dirty="0" smtClean="0">
                <a:cs typeface="+mj-cs"/>
              </a:rPr>
              <a:t>1- Base Coordinate System</a:t>
            </a:r>
          </a:p>
          <a:p>
            <a:pPr>
              <a:lnSpc>
                <a:spcPct val="200000"/>
              </a:lnSpc>
            </a:pPr>
            <a:r>
              <a:rPr lang="en-US" dirty="0" smtClean="0">
                <a:cs typeface="+mj-cs"/>
              </a:rPr>
              <a:t>2- Work Object Coordinate System</a:t>
            </a:r>
          </a:p>
          <a:p>
            <a:pPr>
              <a:lnSpc>
                <a:spcPct val="200000"/>
              </a:lnSpc>
            </a:pPr>
            <a:r>
              <a:rPr lang="en-US" dirty="0" smtClean="0">
                <a:cs typeface="+mj-cs"/>
              </a:rPr>
              <a:t>3- tool Coordinate System</a:t>
            </a:r>
          </a:p>
          <a:p>
            <a:pPr>
              <a:lnSpc>
                <a:spcPct val="200000"/>
              </a:lnSpc>
            </a:pPr>
            <a:r>
              <a:rPr lang="en-US" dirty="0" smtClean="0">
                <a:cs typeface="+mj-cs"/>
              </a:rPr>
              <a:t>4- World Coordinate System</a:t>
            </a:r>
          </a:p>
          <a:p>
            <a:pPr>
              <a:lnSpc>
                <a:spcPct val="200000"/>
              </a:lnSpc>
            </a:pPr>
            <a:r>
              <a:rPr lang="en-US" dirty="0" smtClean="0">
                <a:cs typeface="+mj-cs"/>
              </a:rPr>
              <a:t>5- User Coordinate System</a:t>
            </a:r>
          </a:p>
          <a:p>
            <a:pPr>
              <a:lnSpc>
                <a:spcPct val="200000"/>
              </a:lnSpc>
            </a:pPr>
            <a:r>
              <a:rPr lang="en-US" dirty="0" smtClean="0">
                <a:cs typeface="+mj-cs"/>
              </a:rPr>
              <a:t>6- Displacement Coordinate System</a:t>
            </a:r>
            <a:endParaRPr lang="fa-IR" dirty="0">
              <a:cs typeface="+mj-cs"/>
            </a:endParaRPr>
          </a:p>
        </p:txBody>
      </p:sp>
      <p:pic>
        <p:nvPicPr>
          <p:cNvPr id="5" name="Picture 4" descr="IRB1600NewRobots.png"/>
          <p:cNvPicPr>
            <a:picLocks noChangeAspect="1"/>
          </p:cNvPicPr>
          <p:nvPr/>
        </p:nvPicPr>
        <p:blipFill>
          <a:blip r:embed="rId3"/>
          <a:stretch>
            <a:fillRect/>
          </a:stretch>
        </p:blipFill>
        <p:spPr>
          <a:xfrm>
            <a:off x="4419600" y="3276600"/>
            <a:ext cx="4077629" cy="30359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Base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533400" y="762000"/>
            <a:ext cx="7391400" cy="555665"/>
          </a:xfrm>
          <a:prstGeom prst="rect">
            <a:avLst/>
          </a:prstGeom>
          <a:noFill/>
        </p:spPr>
        <p:txBody>
          <a:bodyPr wrap="square" rtlCol="1">
            <a:spAutoFit/>
          </a:bodyPr>
          <a:lstStyle/>
          <a:p>
            <a:pPr>
              <a:lnSpc>
                <a:spcPct val="200000"/>
              </a:lnSpc>
            </a:pPr>
            <a:r>
              <a:rPr lang="en-US" dirty="0" smtClean="0">
                <a:cs typeface="+mj-cs"/>
              </a:rPr>
              <a:t>The Easiest Way For Robot Positioning</a:t>
            </a:r>
          </a:p>
        </p:txBody>
      </p:sp>
      <p:pic>
        <p:nvPicPr>
          <p:cNvPr id="26626" name="Picture 2"/>
          <p:cNvPicPr>
            <a:picLocks noChangeAspect="1" noChangeArrowheads="1"/>
          </p:cNvPicPr>
          <p:nvPr/>
        </p:nvPicPr>
        <p:blipFill>
          <a:blip r:embed="rId3"/>
          <a:srcRect/>
          <a:stretch>
            <a:fillRect/>
          </a:stretch>
        </p:blipFill>
        <p:spPr bwMode="auto">
          <a:xfrm>
            <a:off x="5257800" y="3200400"/>
            <a:ext cx="3514724" cy="3138487"/>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57200" y="1981200"/>
            <a:ext cx="2014537" cy="4464376"/>
          </a:xfrm>
          <a:prstGeom prst="rect">
            <a:avLst/>
          </a:prstGeom>
          <a:noFill/>
          <a:ln w="9525">
            <a:noFill/>
            <a:miter lim="800000"/>
            <a:headEnd/>
            <a:tailEnd/>
          </a:ln>
          <a:effectLst/>
        </p:spPr>
      </p:pic>
      <p:grpSp>
        <p:nvGrpSpPr>
          <p:cNvPr id="20" name="Group 19"/>
          <p:cNvGrpSpPr/>
          <p:nvPr/>
        </p:nvGrpSpPr>
        <p:grpSpPr>
          <a:xfrm>
            <a:off x="2514600" y="1981200"/>
            <a:ext cx="2826180" cy="1713131"/>
            <a:chOff x="2590800" y="2743200"/>
            <a:chExt cx="2826180" cy="1713131"/>
          </a:xfrm>
        </p:grpSpPr>
        <p:cxnSp>
          <p:nvCxnSpPr>
            <p:cNvPr id="8" name="Straight Arrow Connector 7"/>
            <p:cNvCxnSpPr/>
            <p:nvPr/>
          </p:nvCxnSpPr>
          <p:spPr>
            <a:xfrm rot="5400000" flipH="1" flipV="1">
              <a:off x="2401094" y="3695700"/>
              <a:ext cx="68500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40386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2743200"/>
              <a:ext cx="1952137" cy="646331"/>
            </a:xfrm>
            <a:prstGeom prst="rect">
              <a:avLst/>
            </a:prstGeom>
            <a:noFill/>
          </p:spPr>
          <p:txBody>
            <a:bodyPr wrap="none" rtlCol="1">
              <a:spAutoFit/>
            </a:bodyPr>
            <a:lstStyle/>
            <a:p>
              <a:r>
                <a:rPr lang="en-US" dirty="0" smtClean="0"/>
                <a:t>Pulling towards</a:t>
              </a:r>
            </a:p>
            <a:p>
              <a:r>
                <a:rPr lang="en-US" dirty="0" smtClean="0"/>
                <a:t>X</a:t>
              </a:r>
              <a:endParaRPr lang="fa-IR" dirty="0"/>
            </a:p>
          </p:txBody>
        </p:sp>
        <p:sp>
          <p:nvSpPr>
            <p:cNvPr id="18" name="TextBox 17"/>
            <p:cNvSpPr txBox="1"/>
            <p:nvPr/>
          </p:nvSpPr>
          <p:spPr>
            <a:xfrm>
              <a:off x="3429000" y="3810000"/>
              <a:ext cx="1987980" cy="646331"/>
            </a:xfrm>
            <a:prstGeom prst="rect">
              <a:avLst/>
            </a:prstGeom>
            <a:noFill/>
          </p:spPr>
          <p:txBody>
            <a:bodyPr wrap="none" rtlCol="1">
              <a:spAutoFit/>
            </a:bodyPr>
            <a:lstStyle/>
            <a:p>
              <a:r>
                <a:rPr lang="en-US" dirty="0" smtClean="0"/>
                <a:t>Y</a:t>
              </a:r>
            </a:p>
            <a:p>
              <a:r>
                <a:rPr lang="en-US" dirty="0" smtClean="0"/>
                <a:t>Moving to sides</a:t>
              </a:r>
              <a:endParaRPr lang="fa-IR" dirty="0"/>
            </a:p>
          </p:txBody>
        </p:sp>
      </p:grpSp>
      <p:grpSp>
        <p:nvGrpSpPr>
          <p:cNvPr id="21" name="Group 20"/>
          <p:cNvGrpSpPr/>
          <p:nvPr/>
        </p:nvGrpSpPr>
        <p:grpSpPr>
          <a:xfrm>
            <a:off x="2362200" y="3886200"/>
            <a:ext cx="1425263" cy="1255931"/>
            <a:chOff x="2362200" y="4648200"/>
            <a:chExt cx="1425263" cy="1255931"/>
          </a:xfrm>
        </p:grpSpPr>
        <p:sp>
          <p:nvSpPr>
            <p:cNvPr id="14" name="Oval 13"/>
            <p:cNvSpPr/>
            <p:nvPr/>
          </p:nvSpPr>
          <p:spPr>
            <a:xfrm>
              <a:off x="2743200" y="4648200"/>
              <a:ext cx="685800" cy="609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16" name="Straight Arrow Connector 15"/>
            <p:cNvCxnSpPr/>
            <p:nvPr/>
          </p:nvCxnSpPr>
          <p:spPr>
            <a:xfrm rot="5400000" flipH="1" flipV="1">
              <a:off x="2667794" y="4952206"/>
              <a:ext cx="152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62200" y="5257800"/>
              <a:ext cx="1425263" cy="646331"/>
            </a:xfrm>
            <a:prstGeom prst="rect">
              <a:avLst/>
            </a:prstGeom>
            <a:noFill/>
          </p:spPr>
          <p:txBody>
            <a:bodyPr wrap="none" rtlCol="1">
              <a:spAutoFit/>
            </a:bodyPr>
            <a:lstStyle/>
            <a:p>
              <a:pPr algn="ctr"/>
              <a:r>
                <a:rPr lang="en-US" dirty="0" smtClean="0"/>
                <a:t>Z</a:t>
              </a:r>
            </a:p>
            <a:p>
              <a:pPr algn="ctr"/>
              <a:r>
                <a:rPr lang="en-US" dirty="0" smtClean="0"/>
                <a:t>By Turning</a:t>
              </a:r>
              <a:endParaRPr lang="fa-IR" dirty="0"/>
            </a:p>
          </p:txBody>
        </p:sp>
      </p:grpSp>
      <p:pic>
        <p:nvPicPr>
          <p:cNvPr id="22" name="Picture 21" descr="12456424591816530454johnny_automatic_cartoon_man_svg_hi.png"/>
          <p:cNvPicPr>
            <a:picLocks noChangeAspect="1"/>
          </p:cNvPicPr>
          <p:nvPr/>
        </p:nvPicPr>
        <p:blipFill>
          <a:blip r:embed="rId5"/>
          <a:stretch>
            <a:fillRect/>
          </a:stretch>
        </p:blipFill>
        <p:spPr>
          <a:xfrm>
            <a:off x="4419600" y="4343400"/>
            <a:ext cx="1468094" cy="2057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Work Object</a:t>
            </a: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23" name="TextBox 22"/>
          <p:cNvSpPr txBox="1"/>
          <p:nvPr/>
        </p:nvSpPr>
        <p:spPr>
          <a:xfrm>
            <a:off x="3657600" y="6096000"/>
            <a:ext cx="1694630" cy="369332"/>
          </a:xfrm>
          <a:prstGeom prst="rect">
            <a:avLst/>
          </a:prstGeom>
          <a:noFill/>
        </p:spPr>
        <p:txBody>
          <a:bodyPr wrap="none" rtlCol="1">
            <a:spAutoFit/>
          </a:bodyPr>
          <a:lstStyle/>
          <a:p>
            <a:r>
              <a:rPr lang="en-US" dirty="0" smtClean="0">
                <a:solidFill>
                  <a:srgbClr val="FF0000"/>
                </a:solidFill>
              </a:rPr>
              <a:t>World Coord.</a:t>
            </a:r>
            <a:endParaRPr lang="fa-IR" dirty="0">
              <a:solidFill>
                <a:srgbClr val="FF0000"/>
              </a:solidFill>
            </a:endParaRPr>
          </a:p>
        </p:txBody>
      </p:sp>
      <p:pic>
        <p:nvPicPr>
          <p:cNvPr id="28674" name="Picture 2"/>
          <p:cNvPicPr>
            <a:picLocks noChangeAspect="1" noChangeArrowheads="1"/>
          </p:cNvPicPr>
          <p:nvPr/>
        </p:nvPicPr>
        <p:blipFill>
          <a:blip r:embed="rId3"/>
          <a:srcRect/>
          <a:stretch>
            <a:fillRect/>
          </a:stretch>
        </p:blipFill>
        <p:spPr bwMode="auto">
          <a:xfrm>
            <a:off x="2514600" y="1219200"/>
            <a:ext cx="4029075" cy="4962525"/>
          </a:xfrm>
          <a:prstGeom prst="rect">
            <a:avLst/>
          </a:prstGeom>
          <a:noFill/>
          <a:ln w="9525">
            <a:noFill/>
            <a:miter lim="800000"/>
            <a:headEnd/>
            <a:tailEnd/>
          </a:ln>
          <a:effectLst/>
        </p:spPr>
      </p:pic>
      <p:sp>
        <p:nvSpPr>
          <p:cNvPr id="21" name="TextBox 20"/>
          <p:cNvSpPr txBox="1"/>
          <p:nvPr/>
        </p:nvSpPr>
        <p:spPr>
          <a:xfrm>
            <a:off x="1752600" y="1524000"/>
            <a:ext cx="2688493" cy="369332"/>
          </a:xfrm>
          <a:prstGeom prst="rect">
            <a:avLst/>
          </a:prstGeom>
          <a:noFill/>
        </p:spPr>
        <p:txBody>
          <a:bodyPr wrap="none" rtlCol="1">
            <a:spAutoFit/>
          </a:bodyPr>
          <a:lstStyle/>
          <a:p>
            <a:pPr algn="ctr"/>
            <a:r>
              <a:rPr lang="en-US" dirty="0" smtClean="0">
                <a:solidFill>
                  <a:schemeClr val="accent3">
                    <a:lumMod val="60000"/>
                    <a:lumOff val="40000"/>
                  </a:schemeClr>
                </a:solidFill>
              </a:rPr>
              <a:t>Work Object Coord. 1</a:t>
            </a:r>
            <a:endParaRPr lang="fa-IR" dirty="0">
              <a:solidFill>
                <a:schemeClr val="accent3">
                  <a:lumMod val="60000"/>
                  <a:lumOff val="40000"/>
                </a:schemeClr>
              </a:solidFill>
            </a:endParaRPr>
          </a:p>
        </p:txBody>
      </p:sp>
      <p:sp>
        <p:nvSpPr>
          <p:cNvPr id="9" name="TextBox 8"/>
          <p:cNvSpPr txBox="1"/>
          <p:nvPr/>
        </p:nvSpPr>
        <p:spPr>
          <a:xfrm>
            <a:off x="6019800" y="1295400"/>
            <a:ext cx="2688493" cy="369332"/>
          </a:xfrm>
          <a:prstGeom prst="rect">
            <a:avLst/>
          </a:prstGeom>
          <a:noFill/>
        </p:spPr>
        <p:txBody>
          <a:bodyPr wrap="none" rtlCol="1">
            <a:spAutoFit/>
          </a:bodyPr>
          <a:lstStyle/>
          <a:p>
            <a:pPr algn="ctr"/>
            <a:r>
              <a:rPr lang="en-US" dirty="0" smtClean="0">
                <a:solidFill>
                  <a:schemeClr val="accent3">
                    <a:lumMod val="60000"/>
                    <a:lumOff val="40000"/>
                  </a:schemeClr>
                </a:solidFill>
              </a:rPr>
              <a:t>Work Object Coord. 2</a:t>
            </a:r>
            <a:endParaRPr lang="fa-IR" dirty="0">
              <a:solidFill>
                <a:schemeClr val="accent3">
                  <a:lumMod val="60000"/>
                  <a:lumOff val="40000"/>
                </a:schemeClr>
              </a:solidFill>
            </a:endParaRPr>
          </a:p>
        </p:txBody>
      </p:sp>
      <p:sp>
        <p:nvSpPr>
          <p:cNvPr id="3" name="TextBox 2"/>
          <p:cNvSpPr txBox="1"/>
          <p:nvPr/>
        </p:nvSpPr>
        <p:spPr>
          <a:xfrm>
            <a:off x="533400" y="762000"/>
            <a:ext cx="7391400" cy="555665"/>
          </a:xfrm>
          <a:prstGeom prst="rect">
            <a:avLst/>
          </a:prstGeom>
          <a:noFill/>
        </p:spPr>
        <p:txBody>
          <a:bodyPr wrap="square" rtlCol="1">
            <a:spAutoFit/>
          </a:bodyPr>
          <a:lstStyle/>
          <a:p>
            <a:pPr>
              <a:lnSpc>
                <a:spcPct val="200000"/>
              </a:lnSpc>
            </a:pPr>
            <a:r>
              <a:rPr lang="en-US" dirty="0" smtClean="0">
                <a:cs typeface="+mj-cs"/>
              </a:rPr>
              <a:t>The Best Way For Robot Programming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Displacement </a:t>
            </a: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29698" name="Picture 2"/>
          <p:cNvPicPr>
            <a:picLocks noChangeAspect="1" noChangeArrowheads="1"/>
          </p:cNvPicPr>
          <p:nvPr/>
        </p:nvPicPr>
        <p:blipFill>
          <a:blip r:embed="rId3"/>
          <a:srcRect/>
          <a:stretch>
            <a:fillRect/>
          </a:stretch>
        </p:blipFill>
        <p:spPr bwMode="auto">
          <a:xfrm>
            <a:off x="2514600" y="2286000"/>
            <a:ext cx="4038600" cy="2352675"/>
          </a:xfrm>
          <a:prstGeom prst="rect">
            <a:avLst/>
          </a:prstGeom>
          <a:noFill/>
          <a:ln w="9525">
            <a:noFill/>
            <a:miter lim="800000"/>
            <a:headEnd/>
            <a:tailEnd/>
          </a:ln>
          <a:effectLst/>
        </p:spPr>
      </p:pic>
      <p:sp>
        <p:nvSpPr>
          <p:cNvPr id="4" name="TextBox 3"/>
          <p:cNvSpPr txBox="1"/>
          <p:nvPr/>
        </p:nvSpPr>
        <p:spPr>
          <a:xfrm>
            <a:off x="533400" y="762000"/>
            <a:ext cx="8229600" cy="504241"/>
          </a:xfrm>
          <a:prstGeom prst="rect">
            <a:avLst/>
          </a:prstGeom>
          <a:noFill/>
        </p:spPr>
        <p:txBody>
          <a:bodyPr wrap="square" rtlCol="1">
            <a:spAutoFit/>
          </a:bodyPr>
          <a:lstStyle/>
          <a:p>
            <a:pPr>
              <a:lnSpc>
                <a:spcPct val="200000"/>
              </a:lnSpc>
            </a:pPr>
            <a:r>
              <a:rPr lang="en-US" sz="1600" dirty="0" smtClean="0">
                <a:cs typeface="+mj-cs"/>
              </a:rPr>
              <a:t>The Shortest Way For Programming Of </a:t>
            </a:r>
            <a:r>
              <a:rPr lang="en-US" sz="1600" dirty="0" smtClean="0"/>
              <a:t>work pieces located next to each other</a:t>
            </a:r>
            <a:endParaRPr lang="en-US" sz="1600" dirty="0" smtClean="0">
              <a:cs typeface="+mj-cs"/>
            </a:endParaRPr>
          </a:p>
        </p:txBody>
      </p:sp>
      <p:sp>
        <p:nvSpPr>
          <p:cNvPr id="5" name="TextBox 4"/>
          <p:cNvSpPr txBox="1"/>
          <p:nvPr/>
        </p:nvSpPr>
        <p:spPr>
          <a:xfrm>
            <a:off x="2438400" y="2286000"/>
            <a:ext cx="1642566" cy="369332"/>
          </a:xfrm>
          <a:prstGeom prst="rect">
            <a:avLst/>
          </a:prstGeom>
          <a:noFill/>
        </p:spPr>
        <p:txBody>
          <a:bodyPr wrap="none" rtlCol="1">
            <a:spAutoFit/>
          </a:bodyPr>
          <a:lstStyle/>
          <a:p>
            <a:r>
              <a:rPr lang="en-US" dirty="0" smtClean="0">
                <a:solidFill>
                  <a:schemeClr val="accent3">
                    <a:lumMod val="60000"/>
                    <a:lumOff val="40000"/>
                  </a:schemeClr>
                </a:solidFill>
              </a:rPr>
              <a:t>Original Pos.</a:t>
            </a:r>
            <a:endParaRPr lang="fa-IR" dirty="0">
              <a:solidFill>
                <a:schemeClr val="accent3">
                  <a:lumMod val="60000"/>
                  <a:lumOff val="40000"/>
                </a:schemeClr>
              </a:solidFill>
            </a:endParaRPr>
          </a:p>
        </p:txBody>
      </p:sp>
      <p:sp>
        <p:nvSpPr>
          <p:cNvPr id="6" name="TextBox 5"/>
          <p:cNvSpPr txBox="1"/>
          <p:nvPr/>
        </p:nvSpPr>
        <p:spPr>
          <a:xfrm>
            <a:off x="4724400" y="2057400"/>
            <a:ext cx="1243417" cy="369332"/>
          </a:xfrm>
          <a:prstGeom prst="rect">
            <a:avLst/>
          </a:prstGeom>
          <a:noFill/>
        </p:spPr>
        <p:txBody>
          <a:bodyPr wrap="none" rtlCol="1">
            <a:spAutoFit/>
          </a:bodyPr>
          <a:lstStyle/>
          <a:p>
            <a:r>
              <a:rPr lang="en-US" dirty="0" smtClean="0">
                <a:solidFill>
                  <a:schemeClr val="accent3">
                    <a:lumMod val="60000"/>
                    <a:lumOff val="40000"/>
                  </a:schemeClr>
                </a:solidFill>
              </a:rPr>
              <a:t>New Pos.</a:t>
            </a:r>
            <a:endParaRPr lang="fa-IR" dirty="0">
              <a:solidFill>
                <a:schemeClr val="accent3">
                  <a:lumMod val="60000"/>
                  <a:lumOff val="40000"/>
                </a:schemeClr>
              </a:solidFill>
            </a:endParaRPr>
          </a:p>
        </p:txBody>
      </p:sp>
      <p:sp>
        <p:nvSpPr>
          <p:cNvPr id="7" name="TextBox 6"/>
          <p:cNvSpPr txBox="1"/>
          <p:nvPr/>
        </p:nvSpPr>
        <p:spPr>
          <a:xfrm>
            <a:off x="2133600" y="4648200"/>
            <a:ext cx="2459263" cy="369332"/>
          </a:xfrm>
          <a:prstGeom prst="rect">
            <a:avLst/>
          </a:prstGeom>
          <a:noFill/>
        </p:spPr>
        <p:txBody>
          <a:bodyPr wrap="none" rtlCol="1">
            <a:spAutoFit/>
          </a:bodyPr>
          <a:lstStyle/>
          <a:p>
            <a:r>
              <a:rPr lang="en-US" dirty="0" smtClean="0">
                <a:solidFill>
                  <a:schemeClr val="accent3">
                    <a:lumMod val="60000"/>
                    <a:lumOff val="40000"/>
                  </a:schemeClr>
                </a:solidFill>
              </a:rPr>
              <a:t>Work Object Coord.</a:t>
            </a:r>
            <a:endParaRPr lang="fa-IR" dirty="0">
              <a:solidFill>
                <a:schemeClr val="accent3">
                  <a:lumMod val="60000"/>
                  <a:lumOff val="40000"/>
                </a:schemeClr>
              </a:solidFill>
            </a:endParaRPr>
          </a:p>
        </p:txBody>
      </p:sp>
      <p:sp>
        <p:nvSpPr>
          <p:cNvPr id="8" name="TextBox 7"/>
          <p:cNvSpPr txBox="1"/>
          <p:nvPr/>
        </p:nvSpPr>
        <p:spPr>
          <a:xfrm>
            <a:off x="4572000" y="4191000"/>
            <a:ext cx="2598788" cy="369332"/>
          </a:xfrm>
          <a:prstGeom prst="rect">
            <a:avLst/>
          </a:prstGeom>
          <a:noFill/>
        </p:spPr>
        <p:txBody>
          <a:bodyPr wrap="none" rtlCol="1">
            <a:spAutoFit/>
          </a:bodyPr>
          <a:lstStyle/>
          <a:p>
            <a:r>
              <a:rPr lang="en-US" dirty="0" smtClean="0">
                <a:solidFill>
                  <a:schemeClr val="accent3">
                    <a:lumMod val="60000"/>
                    <a:lumOff val="40000"/>
                  </a:schemeClr>
                </a:solidFill>
              </a:rPr>
              <a:t>Displacement Coord.</a:t>
            </a:r>
            <a:endParaRPr lang="fa-IR"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World</a:t>
            </a: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533400" y="762000"/>
            <a:ext cx="7391400" cy="555665"/>
          </a:xfrm>
          <a:prstGeom prst="rect">
            <a:avLst/>
          </a:prstGeom>
          <a:noFill/>
        </p:spPr>
        <p:txBody>
          <a:bodyPr wrap="square" rtlCol="1">
            <a:spAutoFit/>
          </a:bodyPr>
          <a:lstStyle/>
          <a:p>
            <a:pPr>
              <a:lnSpc>
                <a:spcPct val="200000"/>
              </a:lnSpc>
            </a:pPr>
            <a:r>
              <a:rPr lang="en-US" dirty="0" smtClean="0">
                <a:cs typeface="+mj-cs"/>
              </a:rPr>
              <a:t>The Most Important Coordinate System</a:t>
            </a:r>
          </a:p>
        </p:txBody>
      </p:sp>
      <p:pic>
        <p:nvPicPr>
          <p:cNvPr id="27650" name="Picture 2"/>
          <p:cNvPicPr>
            <a:picLocks noChangeAspect="1" noChangeArrowheads="1"/>
          </p:cNvPicPr>
          <p:nvPr/>
        </p:nvPicPr>
        <p:blipFill>
          <a:blip r:embed="rId3"/>
          <a:srcRect/>
          <a:stretch>
            <a:fillRect/>
          </a:stretch>
        </p:blipFill>
        <p:spPr bwMode="auto">
          <a:xfrm>
            <a:off x="1905000" y="1447800"/>
            <a:ext cx="5029200" cy="4803081"/>
          </a:xfrm>
          <a:prstGeom prst="rect">
            <a:avLst/>
          </a:prstGeom>
          <a:noFill/>
          <a:ln w="9525">
            <a:noFill/>
            <a:miter lim="800000"/>
            <a:headEnd/>
            <a:tailEnd/>
          </a:ln>
          <a:effectLst/>
        </p:spPr>
      </p:pic>
      <p:sp>
        <p:nvSpPr>
          <p:cNvPr id="20" name="TextBox 19"/>
          <p:cNvSpPr txBox="1"/>
          <p:nvPr/>
        </p:nvSpPr>
        <p:spPr>
          <a:xfrm>
            <a:off x="685800" y="1371600"/>
            <a:ext cx="2336024" cy="369332"/>
          </a:xfrm>
          <a:prstGeom prst="rect">
            <a:avLst/>
          </a:prstGeom>
          <a:noFill/>
        </p:spPr>
        <p:txBody>
          <a:bodyPr wrap="none" rtlCol="1">
            <a:spAutoFit/>
          </a:bodyPr>
          <a:lstStyle/>
          <a:p>
            <a:r>
              <a:rPr lang="en-US" dirty="0" smtClean="0">
                <a:solidFill>
                  <a:schemeClr val="accent3">
                    <a:lumMod val="60000"/>
                    <a:lumOff val="40000"/>
                  </a:schemeClr>
                </a:solidFill>
              </a:rPr>
              <a:t>Base Coord. Rob.1</a:t>
            </a:r>
            <a:endParaRPr lang="fa-IR" dirty="0">
              <a:solidFill>
                <a:schemeClr val="accent3">
                  <a:lumMod val="60000"/>
                  <a:lumOff val="40000"/>
                </a:schemeClr>
              </a:solidFill>
            </a:endParaRPr>
          </a:p>
        </p:txBody>
      </p:sp>
      <p:sp>
        <p:nvSpPr>
          <p:cNvPr id="21" name="TextBox 20"/>
          <p:cNvSpPr txBox="1"/>
          <p:nvPr/>
        </p:nvSpPr>
        <p:spPr>
          <a:xfrm>
            <a:off x="6248400" y="5486400"/>
            <a:ext cx="2417778" cy="369332"/>
          </a:xfrm>
          <a:prstGeom prst="rect">
            <a:avLst/>
          </a:prstGeom>
          <a:noFill/>
        </p:spPr>
        <p:txBody>
          <a:bodyPr wrap="none" rtlCol="1">
            <a:spAutoFit/>
          </a:bodyPr>
          <a:lstStyle/>
          <a:p>
            <a:pPr algn="ctr"/>
            <a:r>
              <a:rPr lang="en-US" dirty="0" smtClean="0">
                <a:solidFill>
                  <a:schemeClr val="accent3">
                    <a:lumMod val="60000"/>
                    <a:lumOff val="40000"/>
                  </a:schemeClr>
                </a:solidFill>
              </a:rPr>
              <a:t>Base Coord. Rob.2</a:t>
            </a:r>
            <a:endParaRPr lang="fa-IR" dirty="0">
              <a:solidFill>
                <a:schemeClr val="accent3">
                  <a:lumMod val="60000"/>
                  <a:lumOff val="40000"/>
                </a:schemeClr>
              </a:solidFill>
            </a:endParaRPr>
          </a:p>
        </p:txBody>
      </p:sp>
      <p:sp>
        <p:nvSpPr>
          <p:cNvPr id="23" name="TextBox 22"/>
          <p:cNvSpPr txBox="1"/>
          <p:nvPr/>
        </p:nvSpPr>
        <p:spPr>
          <a:xfrm>
            <a:off x="3657600" y="6096000"/>
            <a:ext cx="1694630" cy="369332"/>
          </a:xfrm>
          <a:prstGeom prst="rect">
            <a:avLst/>
          </a:prstGeom>
          <a:noFill/>
        </p:spPr>
        <p:txBody>
          <a:bodyPr wrap="none" rtlCol="1">
            <a:spAutoFit/>
          </a:bodyPr>
          <a:lstStyle/>
          <a:p>
            <a:r>
              <a:rPr lang="en-US" dirty="0" smtClean="0">
                <a:solidFill>
                  <a:srgbClr val="FF0000"/>
                </a:solidFill>
              </a:rPr>
              <a:t>World Coord.</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Tool</a:t>
            </a: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Coordinate System (TCP):</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30722" name="Picture 2"/>
          <p:cNvPicPr>
            <a:picLocks noChangeAspect="1" noChangeArrowheads="1"/>
          </p:cNvPicPr>
          <p:nvPr/>
        </p:nvPicPr>
        <p:blipFill>
          <a:blip r:embed="rId3"/>
          <a:srcRect/>
          <a:stretch>
            <a:fillRect/>
          </a:stretch>
        </p:blipFill>
        <p:spPr bwMode="auto">
          <a:xfrm>
            <a:off x="2438400" y="1905000"/>
            <a:ext cx="4314825" cy="4135523"/>
          </a:xfrm>
          <a:prstGeom prst="rect">
            <a:avLst/>
          </a:prstGeom>
          <a:noFill/>
          <a:ln w="9525">
            <a:noFill/>
            <a:miter lim="800000"/>
            <a:headEnd/>
            <a:tailEnd/>
          </a:ln>
          <a:effectLst/>
        </p:spPr>
      </p:pic>
      <p:sp>
        <p:nvSpPr>
          <p:cNvPr id="9" name="TextBox 8"/>
          <p:cNvSpPr txBox="1"/>
          <p:nvPr/>
        </p:nvSpPr>
        <p:spPr>
          <a:xfrm>
            <a:off x="533400" y="762000"/>
            <a:ext cx="7391400" cy="555665"/>
          </a:xfrm>
          <a:prstGeom prst="rect">
            <a:avLst/>
          </a:prstGeom>
          <a:noFill/>
        </p:spPr>
        <p:txBody>
          <a:bodyPr wrap="square" rtlCol="1">
            <a:spAutoFit/>
          </a:bodyPr>
          <a:lstStyle/>
          <a:p>
            <a:pPr>
              <a:lnSpc>
                <a:spcPct val="200000"/>
              </a:lnSpc>
            </a:pPr>
            <a:r>
              <a:rPr lang="en-US" dirty="0" smtClean="0">
                <a:cs typeface="+mj-cs"/>
              </a:rPr>
              <a:t>The Most Necessary Coordinate System For Accuracy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User</a:t>
            </a: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Coordinate System:</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533400" y="762000"/>
            <a:ext cx="7391400" cy="555665"/>
          </a:xfrm>
          <a:prstGeom prst="rect">
            <a:avLst/>
          </a:prstGeom>
          <a:noFill/>
        </p:spPr>
        <p:txBody>
          <a:bodyPr wrap="square" rtlCol="1">
            <a:spAutoFit/>
          </a:bodyPr>
          <a:lstStyle/>
          <a:p>
            <a:pPr>
              <a:lnSpc>
                <a:spcPct val="200000"/>
              </a:lnSpc>
            </a:pPr>
            <a:r>
              <a:rPr lang="en-US" dirty="0" smtClean="0">
                <a:cs typeface="+mj-cs"/>
              </a:rPr>
              <a:t>The Most Flexible Coordinate System</a:t>
            </a:r>
          </a:p>
        </p:txBody>
      </p:sp>
      <p:sp>
        <p:nvSpPr>
          <p:cNvPr id="20" name="TextBox 19"/>
          <p:cNvSpPr txBox="1"/>
          <p:nvPr/>
        </p:nvSpPr>
        <p:spPr>
          <a:xfrm>
            <a:off x="1828800" y="3810000"/>
            <a:ext cx="1638589" cy="369332"/>
          </a:xfrm>
          <a:prstGeom prst="rect">
            <a:avLst/>
          </a:prstGeom>
          <a:noFill/>
        </p:spPr>
        <p:txBody>
          <a:bodyPr wrap="none" rtlCol="1">
            <a:spAutoFit/>
          </a:bodyPr>
          <a:lstStyle/>
          <a:p>
            <a:r>
              <a:rPr lang="en-US" dirty="0" smtClean="0">
                <a:solidFill>
                  <a:srgbClr val="FF0000"/>
                </a:solidFill>
              </a:rPr>
              <a:t>User Coord. </a:t>
            </a:r>
            <a:endParaRPr lang="fa-IR" dirty="0">
              <a:solidFill>
                <a:srgbClr val="FF0000"/>
              </a:solidFill>
            </a:endParaRPr>
          </a:p>
        </p:txBody>
      </p:sp>
      <p:pic>
        <p:nvPicPr>
          <p:cNvPr id="31746" name="Picture 2"/>
          <p:cNvPicPr>
            <a:picLocks noChangeAspect="1" noChangeArrowheads="1"/>
          </p:cNvPicPr>
          <p:nvPr/>
        </p:nvPicPr>
        <p:blipFill>
          <a:blip r:embed="rId3"/>
          <a:srcRect/>
          <a:stretch>
            <a:fillRect/>
          </a:stretch>
        </p:blipFill>
        <p:spPr bwMode="auto">
          <a:xfrm>
            <a:off x="3505200" y="1500188"/>
            <a:ext cx="5211877" cy="4900612"/>
          </a:xfrm>
          <a:prstGeom prst="rect">
            <a:avLst/>
          </a:prstGeom>
          <a:noFill/>
          <a:ln w="9525">
            <a:noFill/>
            <a:miter lim="800000"/>
            <a:headEnd/>
            <a:tailEnd/>
          </a:ln>
          <a:effectLst/>
        </p:spPr>
      </p:pic>
      <p:sp>
        <p:nvSpPr>
          <p:cNvPr id="9" name="TextBox 8"/>
          <p:cNvSpPr txBox="1"/>
          <p:nvPr/>
        </p:nvSpPr>
        <p:spPr>
          <a:xfrm>
            <a:off x="4953000" y="6248400"/>
            <a:ext cx="1776384" cy="369332"/>
          </a:xfrm>
          <a:prstGeom prst="rect">
            <a:avLst/>
          </a:prstGeom>
          <a:noFill/>
        </p:spPr>
        <p:txBody>
          <a:bodyPr wrap="none" rtlCol="1">
            <a:spAutoFit/>
          </a:bodyPr>
          <a:lstStyle/>
          <a:p>
            <a:r>
              <a:rPr lang="en-US" dirty="0" smtClean="0">
                <a:solidFill>
                  <a:schemeClr val="accent3">
                    <a:lumMod val="60000"/>
                    <a:lumOff val="40000"/>
                  </a:schemeClr>
                </a:solidFill>
              </a:rPr>
              <a:t>World Coord. </a:t>
            </a:r>
            <a:endParaRPr lang="fa-IR" dirty="0">
              <a:solidFill>
                <a:schemeClr val="accent3">
                  <a:lumMod val="60000"/>
                  <a:lumOff val="40000"/>
                </a:schemeClr>
              </a:solidFill>
            </a:endParaRPr>
          </a:p>
        </p:txBody>
      </p:sp>
      <p:sp>
        <p:nvSpPr>
          <p:cNvPr id="10" name="TextBox 9"/>
          <p:cNvSpPr txBox="1"/>
          <p:nvPr/>
        </p:nvSpPr>
        <p:spPr>
          <a:xfrm>
            <a:off x="6781800" y="5638800"/>
            <a:ext cx="1611274" cy="646331"/>
          </a:xfrm>
          <a:prstGeom prst="rect">
            <a:avLst/>
          </a:prstGeom>
          <a:noFill/>
        </p:spPr>
        <p:txBody>
          <a:bodyPr wrap="none" rtlCol="1">
            <a:spAutoFit/>
          </a:bodyPr>
          <a:lstStyle/>
          <a:p>
            <a:pPr algn="ctr"/>
            <a:r>
              <a:rPr lang="en-US" dirty="0" smtClean="0">
                <a:solidFill>
                  <a:schemeClr val="accent3">
                    <a:lumMod val="60000"/>
                    <a:lumOff val="40000"/>
                  </a:schemeClr>
                </a:solidFill>
              </a:rPr>
              <a:t>Work Object</a:t>
            </a:r>
          </a:p>
          <a:p>
            <a:pPr algn="ctr"/>
            <a:r>
              <a:rPr lang="en-US" dirty="0" smtClean="0">
                <a:solidFill>
                  <a:schemeClr val="accent3">
                    <a:lumMod val="60000"/>
                    <a:lumOff val="40000"/>
                  </a:schemeClr>
                </a:solidFill>
              </a:rPr>
              <a:t>Coord. </a:t>
            </a:r>
            <a:endParaRPr lang="fa-IR" dirty="0">
              <a:solidFill>
                <a:schemeClr val="accent3">
                  <a:lumMod val="60000"/>
                  <a:lumOff val="40000"/>
                </a:schemeClr>
              </a:solidFill>
            </a:endParaRPr>
          </a:p>
        </p:txBody>
      </p:sp>
      <p:sp>
        <p:nvSpPr>
          <p:cNvPr id="11" name="TextBox 10"/>
          <p:cNvSpPr txBox="1"/>
          <p:nvPr/>
        </p:nvSpPr>
        <p:spPr>
          <a:xfrm>
            <a:off x="4191000" y="2133600"/>
            <a:ext cx="2468433" cy="369332"/>
          </a:xfrm>
          <a:prstGeom prst="rect">
            <a:avLst/>
          </a:prstGeom>
          <a:noFill/>
        </p:spPr>
        <p:txBody>
          <a:bodyPr wrap="none" rtlCol="1">
            <a:spAutoFit/>
          </a:bodyPr>
          <a:lstStyle/>
          <a:p>
            <a:r>
              <a:rPr lang="en-US" dirty="0" smtClean="0">
                <a:solidFill>
                  <a:schemeClr val="accent3">
                    <a:lumMod val="60000"/>
                    <a:lumOff val="40000"/>
                  </a:schemeClr>
                </a:solidFill>
              </a:rPr>
              <a:t>Moved User Coord. </a:t>
            </a:r>
            <a:endParaRPr lang="fa-IR" dirty="0">
              <a:solidFill>
                <a:schemeClr val="accent3">
                  <a:lumMod val="60000"/>
                  <a:lumOff val="40000"/>
                </a:schemeClr>
              </a:solidFill>
            </a:endParaRPr>
          </a:p>
        </p:txBody>
      </p:sp>
      <p:sp>
        <p:nvSpPr>
          <p:cNvPr id="12" name="TextBox 11"/>
          <p:cNvSpPr txBox="1"/>
          <p:nvPr/>
        </p:nvSpPr>
        <p:spPr>
          <a:xfrm>
            <a:off x="6934200" y="1143000"/>
            <a:ext cx="1951175" cy="646331"/>
          </a:xfrm>
          <a:prstGeom prst="rect">
            <a:avLst/>
          </a:prstGeom>
          <a:noFill/>
        </p:spPr>
        <p:txBody>
          <a:bodyPr wrap="none" rtlCol="1">
            <a:spAutoFit/>
          </a:bodyPr>
          <a:lstStyle/>
          <a:p>
            <a:r>
              <a:rPr lang="en-US" dirty="0" smtClean="0">
                <a:solidFill>
                  <a:schemeClr val="accent3">
                    <a:lumMod val="60000"/>
                    <a:lumOff val="40000"/>
                  </a:schemeClr>
                </a:solidFill>
              </a:rPr>
              <a:t>Moved Work</a:t>
            </a:r>
          </a:p>
          <a:p>
            <a:r>
              <a:rPr lang="en-US" dirty="0" smtClean="0">
                <a:solidFill>
                  <a:schemeClr val="accent3">
                    <a:lumMod val="60000"/>
                    <a:lumOff val="40000"/>
                  </a:schemeClr>
                </a:solidFill>
              </a:rPr>
              <a:t> Object Coord. </a:t>
            </a:r>
            <a:endParaRPr lang="fa-IR"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2"/>
          <p:cNvSpPr>
            <a:spLocks noChangeArrowheads="1"/>
          </p:cNvSpPr>
          <p:nvPr/>
        </p:nvSpPr>
        <p:spPr bwMode="auto">
          <a:xfrm>
            <a:off x="1263650" y="1295400"/>
            <a:ext cx="6505575" cy="51054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spcBef>
                <a:spcPct val="0"/>
              </a:spcBef>
            </a:pPr>
            <a:endParaRPr lang="de-DE" sz="1600"/>
          </a:p>
        </p:txBody>
      </p:sp>
      <p:sp>
        <p:nvSpPr>
          <p:cNvPr id="5" name="Title 1"/>
          <p:cNvSpPr txBox="1">
            <a:spLocks/>
          </p:cNvSpPr>
          <p:nvPr/>
        </p:nvSpPr>
        <p:spPr>
          <a:xfrm>
            <a:off x="381000" y="533400"/>
            <a:ext cx="8382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Software Product: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grpSp>
        <p:nvGrpSpPr>
          <p:cNvPr id="10" name="Group 9"/>
          <p:cNvGrpSpPr/>
          <p:nvPr/>
        </p:nvGrpSpPr>
        <p:grpSpPr>
          <a:xfrm>
            <a:off x="533400" y="1676400"/>
            <a:ext cx="6248400" cy="3530600"/>
            <a:chOff x="217487" y="1676400"/>
            <a:chExt cx="6248400" cy="3530600"/>
          </a:xfrm>
        </p:grpSpPr>
        <p:pic>
          <p:nvPicPr>
            <p:cNvPr id="3" name="Picture 13" descr="31150002"/>
            <p:cNvPicPr>
              <a:picLocks noChangeAspect="1" noChangeArrowheads="1"/>
            </p:cNvPicPr>
            <p:nvPr/>
          </p:nvPicPr>
          <p:blipFill>
            <a:blip r:embed="rId4" cstate="print">
              <a:clrChange>
                <a:clrFrom>
                  <a:srgbClr val="FCFCFA"/>
                </a:clrFrom>
                <a:clrTo>
                  <a:srgbClr val="FCFCFA">
                    <a:alpha val="0"/>
                  </a:srgbClr>
                </a:clrTo>
              </a:clrChange>
            </a:blip>
            <a:srcRect/>
            <a:stretch>
              <a:fillRect/>
            </a:stretch>
          </p:blipFill>
          <p:spPr bwMode="auto">
            <a:xfrm>
              <a:off x="2438400" y="2011363"/>
              <a:ext cx="4027487" cy="3195637"/>
            </a:xfrm>
            <a:prstGeom prst="rect">
              <a:avLst/>
            </a:prstGeom>
            <a:noFill/>
          </p:spPr>
        </p:pic>
        <p:sp>
          <p:nvSpPr>
            <p:cNvPr id="6" name="Rectangle 5"/>
            <p:cNvSpPr/>
            <p:nvPr/>
          </p:nvSpPr>
          <p:spPr>
            <a:xfrm>
              <a:off x="4343400" y="2743200"/>
              <a:ext cx="1523999"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solidFill>
                    <a:schemeClr val="tx1">
                      <a:lumMod val="95000"/>
                      <a:lumOff val="5000"/>
                    </a:schemeClr>
                  </a:solidFill>
                  <a:effectLst>
                    <a:outerShdw blurRad="53975" dist="22860" dir="5400000" algn="tl" rotWithShape="0">
                      <a:srgbClr val="000000">
                        <a:alpha val="55000"/>
                      </a:srgbClr>
                    </a:outerShdw>
                  </a:effectLst>
                </a:rPr>
                <a:t>Robot Studio</a:t>
              </a:r>
              <a:endParaRPr lang="fa-IR" dirty="0">
                <a:solidFill>
                  <a:schemeClr val="tx1">
                    <a:lumMod val="95000"/>
                    <a:lumOff val="5000"/>
                  </a:schemeClr>
                </a:solidFill>
              </a:endParaRPr>
            </a:p>
          </p:txBody>
        </p:sp>
        <p:sp>
          <p:nvSpPr>
            <p:cNvPr id="8" name="Striped Right Arrow 7"/>
            <p:cNvSpPr/>
            <p:nvPr/>
          </p:nvSpPr>
          <p:spPr>
            <a:xfrm rot="10800000">
              <a:off x="3352800" y="2819400"/>
              <a:ext cx="1219200" cy="5334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pic>
          <p:nvPicPr>
            <p:cNvPr id="9" name="RS_KirTech_demo.avi">
              <a:hlinkClick r:id="" action="ppaction://media"/>
            </p:cNvPr>
            <p:cNvPicPr>
              <a:picLocks noRot="1" noChangeAspect="1" noChangeArrowheads="1"/>
            </p:cNvPicPr>
            <p:nvPr>
              <a:videoFile r:link="rId1"/>
            </p:nvPr>
          </p:nvPicPr>
          <p:blipFill>
            <a:blip r:embed="rId5"/>
            <a:srcRect/>
            <a:stretch>
              <a:fillRect/>
            </a:stretch>
          </p:blipFill>
          <p:spPr bwMode="auto">
            <a:xfrm>
              <a:off x="217487" y="1676400"/>
              <a:ext cx="3129773" cy="2542650"/>
            </a:xfrm>
            <a:prstGeom prst="rect">
              <a:avLst/>
            </a:prstGeom>
            <a:noFill/>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Basic Setting For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381000" y="914400"/>
            <a:ext cx="8382000" cy="555665"/>
          </a:xfrm>
          <a:prstGeom prst="rect">
            <a:avLst/>
          </a:prstGeom>
          <a:noFill/>
        </p:spPr>
        <p:txBody>
          <a:bodyPr wrap="square" rtlCol="1">
            <a:spAutoFit/>
          </a:bodyPr>
          <a:lstStyle/>
          <a:p>
            <a:pPr>
              <a:lnSpc>
                <a:spcPct val="200000"/>
              </a:lnSpc>
            </a:pPr>
            <a:r>
              <a:rPr lang="en-US" dirty="0" smtClean="0">
                <a:cs typeface="+mj-cs"/>
              </a:rPr>
              <a:t>1- Selecting mechanical unit for jogging</a:t>
            </a:r>
          </a:p>
        </p:txBody>
      </p:sp>
      <p:pic>
        <p:nvPicPr>
          <p:cNvPr id="5" name="Picture 2"/>
          <p:cNvPicPr>
            <a:picLocks noChangeAspect="1" noChangeArrowheads="1"/>
          </p:cNvPicPr>
          <p:nvPr/>
        </p:nvPicPr>
        <p:blipFill>
          <a:blip r:embed="rId3"/>
          <a:srcRect/>
          <a:stretch>
            <a:fillRect/>
          </a:stretch>
        </p:blipFill>
        <p:spPr bwMode="auto">
          <a:xfrm>
            <a:off x="1447800" y="1790700"/>
            <a:ext cx="6134100" cy="4610100"/>
          </a:xfrm>
          <a:prstGeom prst="rect">
            <a:avLst/>
          </a:prstGeom>
          <a:noFill/>
          <a:ln w="9525">
            <a:noFill/>
            <a:miter lim="800000"/>
            <a:headEnd/>
            <a:tailEnd/>
          </a:ln>
          <a:effectLst/>
        </p:spPr>
      </p:pic>
      <p:sp>
        <p:nvSpPr>
          <p:cNvPr id="6" name="Rounded Rectangle 5"/>
          <p:cNvSpPr/>
          <p:nvPr/>
        </p:nvSpPr>
        <p:spPr>
          <a:xfrm>
            <a:off x="1524000" y="2667000"/>
            <a:ext cx="16764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Mechanical Unit</a:t>
            </a:r>
            <a:endParaRPr lang="fa-IR" sz="1400" dirty="0"/>
          </a:p>
        </p:txBody>
      </p:sp>
      <p:pic>
        <p:nvPicPr>
          <p:cNvPr id="32770" name="Picture 2"/>
          <p:cNvPicPr>
            <a:picLocks noChangeAspect="1" noChangeArrowheads="1"/>
          </p:cNvPicPr>
          <p:nvPr/>
        </p:nvPicPr>
        <p:blipFill>
          <a:blip r:embed="rId4"/>
          <a:srcRect/>
          <a:stretch>
            <a:fillRect/>
          </a:stretch>
        </p:blipFill>
        <p:spPr bwMode="auto">
          <a:xfrm>
            <a:off x="1447800" y="1790700"/>
            <a:ext cx="6096000" cy="4610100"/>
          </a:xfrm>
          <a:prstGeom prst="rect">
            <a:avLst/>
          </a:prstGeom>
          <a:noFill/>
          <a:ln w="9525">
            <a:noFill/>
            <a:miter lim="800000"/>
            <a:headEnd/>
            <a:tailEnd/>
          </a:ln>
          <a:effectLst/>
        </p:spPr>
      </p:pic>
      <p:sp>
        <p:nvSpPr>
          <p:cNvPr id="8" name="TextBox 7"/>
          <p:cNvSpPr txBox="1"/>
          <p:nvPr/>
        </p:nvSpPr>
        <p:spPr>
          <a:xfrm>
            <a:off x="2209800" y="4800600"/>
            <a:ext cx="4800600" cy="559577"/>
          </a:xfrm>
          <a:prstGeom prst="rect">
            <a:avLst/>
          </a:prstGeom>
          <a:noFill/>
        </p:spPr>
        <p:txBody>
          <a:bodyPr wrap="square" rtlCol="1">
            <a:spAutoFit/>
          </a:bodyPr>
          <a:lstStyle/>
          <a:p>
            <a:pPr>
              <a:lnSpc>
                <a:spcPct val="200000"/>
              </a:lnSpc>
            </a:pPr>
            <a:r>
              <a:rPr lang="en-US" dirty="0" smtClean="0">
                <a:solidFill>
                  <a:srgbClr val="FF0000"/>
                </a:solidFill>
                <a:cs typeface="+mj-cs"/>
              </a:rPr>
              <a:t>ABB Menu</a:t>
            </a:r>
            <a:r>
              <a:rPr lang="en-US" dirty="0" smtClean="0">
                <a:solidFill>
                  <a:srgbClr val="FF0000"/>
                </a:solidFill>
                <a:cs typeface="+mj-cs"/>
                <a:sym typeface="Wingdings" pitchFamily="2" charset="2"/>
              </a:rPr>
              <a:t> Jogging  Mechanical Unit</a:t>
            </a:r>
            <a:endParaRPr lang="en-US" dirty="0" smtClean="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770"/>
                                        </p:tgtEl>
                                        <p:attrNameLst>
                                          <p:attrName>style.visibility</p:attrName>
                                        </p:attrNameLst>
                                      </p:cBhvr>
                                      <p:to>
                                        <p:strVal val="visible"/>
                                      </p:to>
                                    </p:set>
                                    <p:animEffect transition="in" filter="wipe(up)">
                                      <p:cBhvr>
                                        <p:cTn id="19" dur="500"/>
                                        <p:tgtEl>
                                          <p:spTgt spid="32770"/>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Basic Setting For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381000" y="914400"/>
            <a:ext cx="8610600" cy="555665"/>
          </a:xfrm>
          <a:prstGeom prst="rect">
            <a:avLst/>
          </a:prstGeom>
          <a:noFill/>
        </p:spPr>
        <p:txBody>
          <a:bodyPr wrap="square" rtlCol="1">
            <a:spAutoFit/>
          </a:bodyPr>
          <a:lstStyle/>
          <a:p>
            <a:pPr>
              <a:lnSpc>
                <a:spcPct val="200000"/>
              </a:lnSpc>
            </a:pPr>
            <a:r>
              <a:rPr lang="en-US" dirty="0" smtClean="0">
                <a:cs typeface="+mj-cs"/>
              </a:rPr>
              <a:t>2-Selecting Motion Mode</a:t>
            </a:r>
          </a:p>
        </p:txBody>
      </p:sp>
      <p:pic>
        <p:nvPicPr>
          <p:cNvPr id="5" name="Picture 2"/>
          <p:cNvPicPr>
            <a:picLocks noChangeAspect="1" noChangeArrowheads="1"/>
          </p:cNvPicPr>
          <p:nvPr/>
        </p:nvPicPr>
        <p:blipFill>
          <a:blip r:embed="rId3"/>
          <a:srcRect/>
          <a:stretch>
            <a:fillRect/>
          </a:stretch>
        </p:blipFill>
        <p:spPr bwMode="auto">
          <a:xfrm>
            <a:off x="1447800" y="1790700"/>
            <a:ext cx="6134100" cy="4610100"/>
          </a:xfrm>
          <a:prstGeom prst="rect">
            <a:avLst/>
          </a:prstGeom>
          <a:noFill/>
          <a:ln w="9525">
            <a:noFill/>
            <a:miter lim="800000"/>
            <a:headEnd/>
            <a:tailEnd/>
          </a:ln>
          <a:effectLst/>
        </p:spPr>
      </p:pic>
      <p:sp>
        <p:nvSpPr>
          <p:cNvPr id="8" name="Rounded Rectangle 7"/>
          <p:cNvSpPr/>
          <p:nvPr/>
        </p:nvSpPr>
        <p:spPr>
          <a:xfrm>
            <a:off x="1524000" y="3276600"/>
            <a:ext cx="1447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Motion Mode</a:t>
            </a:r>
            <a:endParaRPr lang="fa-IR" sz="1400" dirty="0"/>
          </a:p>
        </p:txBody>
      </p:sp>
      <p:pic>
        <p:nvPicPr>
          <p:cNvPr id="9" name="Picture 8" descr="86.jpg"/>
          <p:cNvPicPr>
            <a:picLocks noChangeAspect="1"/>
          </p:cNvPicPr>
          <p:nvPr/>
        </p:nvPicPr>
        <p:blipFill>
          <a:blip r:embed="rId4"/>
          <a:stretch>
            <a:fillRect/>
          </a:stretch>
        </p:blipFill>
        <p:spPr>
          <a:xfrm>
            <a:off x="1447800" y="1752600"/>
            <a:ext cx="6172200" cy="4648200"/>
          </a:xfrm>
          <a:prstGeom prst="rect">
            <a:avLst/>
          </a:prstGeom>
        </p:spPr>
      </p:pic>
      <p:sp>
        <p:nvSpPr>
          <p:cNvPr id="10" name="TextBox 9"/>
          <p:cNvSpPr txBox="1"/>
          <p:nvPr/>
        </p:nvSpPr>
        <p:spPr>
          <a:xfrm>
            <a:off x="2209800" y="4926823"/>
            <a:ext cx="4800600" cy="559577"/>
          </a:xfrm>
          <a:prstGeom prst="rect">
            <a:avLst/>
          </a:prstGeom>
          <a:noFill/>
        </p:spPr>
        <p:txBody>
          <a:bodyPr wrap="square" rtlCol="1">
            <a:spAutoFit/>
          </a:bodyPr>
          <a:lstStyle/>
          <a:p>
            <a:pPr>
              <a:lnSpc>
                <a:spcPct val="200000"/>
              </a:lnSpc>
            </a:pPr>
            <a:r>
              <a:rPr lang="en-US" dirty="0" smtClean="0">
                <a:solidFill>
                  <a:srgbClr val="FF0000"/>
                </a:solidFill>
                <a:cs typeface="+mj-cs"/>
              </a:rPr>
              <a:t>ABB Menu</a:t>
            </a:r>
            <a:r>
              <a:rPr lang="en-US" dirty="0" smtClean="0">
                <a:solidFill>
                  <a:srgbClr val="FF0000"/>
                </a:solidFill>
                <a:cs typeface="+mj-cs"/>
                <a:sym typeface="Wingdings" pitchFamily="2" charset="2"/>
              </a:rPr>
              <a:t> Jogging  Motion Mode</a:t>
            </a:r>
            <a:endParaRPr lang="en-US" dirty="0" smtClean="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Robot Motion Mode:</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533400" y="1447800"/>
            <a:ext cx="7391400" cy="4295150"/>
          </a:xfrm>
          <a:prstGeom prst="rect">
            <a:avLst/>
          </a:prstGeom>
          <a:noFill/>
        </p:spPr>
        <p:txBody>
          <a:bodyPr wrap="square" rtlCol="1">
            <a:spAutoFit/>
          </a:bodyPr>
          <a:lstStyle/>
          <a:p>
            <a:pPr>
              <a:lnSpc>
                <a:spcPct val="400000"/>
              </a:lnSpc>
            </a:pPr>
            <a:r>
              <a:rPr lang="en-US" dirty="0" smtClean="0">
                <a:cs typeface="+mj-cs"/>
              </a:rPr>
              <a:t>1- Linear</a:t>
            </a:r>
          </a:p>
          <a:p>
            <a:pPr>
              <a:lnSpc>
                <a:spcPct val="400000"/>
              </a:lnSpc>
            </a:pPr>
            <a:r>
              <a:rPr lang="en-US" dirty="0" smtClean="0">
                <a:cs typeface="+mj-cs"/>
              </a:rPr>
              <a:t>2-1 Axis 1-3</a:t>
            </a:r>
          </a:p>
          <a:p>
            <a:pPr>
              <a:lnSpc>
                <a:spcPct val="400000"/>
              </a:lnSpc>
            </a:pPr>
            <a:r>
              <a:rPr lang="en-US" dirty="0" smtClean="0">
                <a:cs typeface="+mj-cs"/>
              </a:rPr>
              <a:t>2-2 Axis 4-6</a:t>
            </a:r>
          </a:p>
          <a:p>
            <a:pPr>
              <a:lnSpc>
                <a:spcPct val="400000"/>
              </a:lnSpc>
            </a:pPr>
            <a:r>
              <a:rPr lang="en-US" dirty="0" smtClean="0">
                <a:cs typeface="+mj-cs"/>
              </a:rPr>
              <a:t>3-Reorient</a:t>
            </a:r>
          </a:p>
        </p:txBody>
      </p:sp>
      <p:pic>
        <p:nvPicPr>
          <p:cNvPr id="33794" name="Picture 2"/>
          <p:cNvPicPr>
            <a:picLocks noChangeAspect="1" noChangeArrowheads="1"/>
          </p:cNvPicPr>
          <p:nvPr/>
        </p:nvPicPr>
        <p:blipFill>
          <a:blip r:embed="rId3"/>
          <a:srcRect/>
          <a:stretch>
            <a:fillRect/>
          </a:stretch>
        </p:blipFill>
        <p:spPr bwMode="auto">
          <a:xfrm>
            <a:off x="2438400" y="1798679"/>
            <a:ext cx="2209800" cy="868321"/>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a:srcRect/>
          <a:stretch>
            <a:fillRect/>
          </a:stretch>
        </p:blipFill>
        <p:spPr bwMode="auto">
          <a:xfrm>
            <a:off x="5029200" y="2860158"/>
            <a:ext cx="2209800" cy="873642"/>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a:srcRect/>
          <a:stretch>
            <a:fillRect/>
          </a:stretch>
        </p:blipFill>
        <p:spPr bwMode="auto">
          <a:xfrm>
            <a:off x="5029200" y="4114800"/>
            <a:ext cx="2209800" cy="853904"/>
          </a:xfrm>
          <a:prstGeom prst="rect">
            <a:avLst/>
          </a:prstGeom>
          <a:noFill/>
          <a:ln w="9525">
            <a:noFill/>
            <a:miter lim="800000"/>
            <a:headEnd/>
            <a:tailEnd/>
          </a:ln>
          <a:effectLst/>
        </p:spPr>
      </p:pic>
      <p:pic>
        <p:nvPicPr>
          <p:cNvPr id="33797" name="Picture 5"/>
          <p:cNvPicPr>
            <a:picLocks noChangeAspect="1" noChangeArrowheads="1"/>
          </p:cNvPicPr>
          <p:nvPr/>
        </p:nvPicPr>
        <p:blipFill>
          <a:blip r:embed="rId6"/>
          <a:srcRect/>
          <a:stretch>
            <a:fillRect/>
          </a:stretch>
        </p:blipFill>
        <p:spPr bwMode="auto">
          <a:xfrm>
            <a:off x="2438400" y="5162728"/>
            <a:ext cx="2209800" cy="857072"/>
          </a:xfrm>
          <a:prstGeom prst="rect">
            <a:avLst/>
          </a:prstGeom>
          <a:noFill/>
          <a:ln w="9525">
            <a:noFill/>
            <a:miter lim="800000"/>
            <a:headEnd/>
            <a:tailEnd/>
          </a:ln>
          <a:effectLst/>
        </p:spPr>
      </p:pic>
      <p:pic>
        <p:nvPicPr>
          <p:cNvPr id="9" name="Picture 8" descr="dds.jpg"/>
          <p:cNvPicPr>
            <a:picLocks noChangeAspect="1"/>
          </p:cNvPicPr>
          <p:nvPr/>
        </p:nvPicPr>
        <p:blipFill>
          <a:blip r:embed="rId7"/>
          <a:stretch>
            <a:fillRect/>
          </a:stretch>
        </p:blipFill>
        <p:spPr>
          <a:xfrm>
            <a:off x="7239000" y="4572000"/>
            <a:ext cx="1753476" cy="1981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wipe(down)">
                                      <p:cBhvr>
                                        <p:cTn id="10" dur="500"/>
                                        <p:tgtEl>
                                          <p:spTgt spid="337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3795"/>
                                        </p:tgtEl>
                                        <p:attrNameLst>
                                          <p:attrName>style.visibility</p:attrName>
                                        </p:attrNameLst>
                                      </p:cBhvr>
                                      <p:to>
                                        <p:strVal val="visible"/>
                                      </p:to>
                                    </p:set>
                                    <p:animEffect transition="in" filter="wipe(down)">
                                      <p:cBhvr>
                                        <p:cTn id="18" dur="500"/>
                                        <p:tgtEl>
                                          <p:spTgt spid="3379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796"/>
                                        </p:tgtEl>
                                        <p:attrNameLst>
                                          <p:attrName>style.visibility</p:attrName>
                                        </p:attrNameLst>
                                      </p:cBhvr>
                                      <p:to>
                                        <p:strVal val="visible"/>
                                      </p:to>
                                    </p:set>
                                    <p:animEffect transition="in" filter="wipe(down)">
                                      <p:cBhvr>
                                        <p:cTn id="28" dur="500"/>
                                        <p:tgtEl>
                                          <p:spTgt spid="3379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3797"/>
                                        </p:tgtEl>
                                        <p:attrNameLst>
                                          <p:attrName>style.visibility</p:attrName>
                                        </p:attrNameLst>
                                      </p:cBhvr>
                                      <p:to>
                                        <p:strVal val="visible"/>
                                      </p:to>
                                    </p:set>
                                    <p:animEffect transition="in" filter="wipe(down)">
                                      <p:cBhvr>
                                        <p:cTn id="38"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57200" y="1828800"/>
            <a:ext cx="4667250" cy="447675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715000" y="2539654"/>
            <a:ext cx="2209800" cy="873642"/>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5715000" y="3794296"/>
            <a:ext cx="2209800" cy="853904"/>
          </a:xfrm>
          <a:prstGeom prst="rect">
            <a:avLst/>
          </a:prstGeom>
          <a:noFill/>
          <a:ln w="9525">
            <a:noFill/>
            <a:miter lim="800000"/>
            <a:headEnd/>
            <a:tailEnd/>
          </a:ln>
          <a:effectLst/>
        </p:spPr>
      </p:pic>
      <p:sp>
        <p:nvSpPr>
          <p:cNvPr id="5"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Axis By Axis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Basic Setting For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381000" y="914400"/>
            <a:ext cx="8610600" cy="555665"/>
          </a:xfrm>
          <a:prstGeom prst="rect">
            <a:avLst/>
          </a:prstGeom>
          <a:noFill/>
        </p:spPr>
        <p:txBody>
          <a:bodyPr wrap="square" rtlCol="1">
            <a:spAutoFit/>
          </a:bodyPr>
          <a:lstStyle/>
          <a:p>
            <a:pPr>
              <a:lnSpc>
                <a:spcPct val="200000"/>
              </a:lnSpc>
            </a:pPr>
            <a:r>
              <a:rPr lang="en-US" dirty="0" smtClean="0">
                <a:cs typeface="+mj-cs"/>
              </a:rPr>
              <a:t>3- Selecting tool, work object, and payload</a:t>
            </a:r>
          </a:p>
        </p:txBody>
      </p:sp>
      <p:pic>
        <p:nvPicPr>
          <p:cNvPr id="5" name="Picture 2"/>
          <p:cNvPicPr>
            <a:picLocks noChangeAspect="1" noChangeArrowheads="1"/>
          </p:cNvPicPr>
          <p:nvPr/>
        </p:nvPicPr>
        <p:blipFill>
          <a:blip r:embed="rId3"/>
          <a:srcRect/>
          <a:stretch>
            <a:fillRect/>
          </a:stretch>
        </p:blipFill>
        <p:spPr bwMode="auto">
          <a:xfrm>
            <a:off x="1447800" y="1790700"/>
            <a:ext cx="6134100" cy="4610100"/>
          </a:xfrm>
          <a:prstGeom prst="rect">
            <a:avLst/>
          </a:prstGeom>
          <a:noFill/>
          <a:ln w="9525">
            <a:noFill/>
            <a:miter lim="800000"/>
            <a:headEnd/>
            <a:tailEnd/>
          </a:ln>
          <a:effectLst/>
        </p:spPr>
      </p:pic>
      <p:sp>
        <p:nvSpPr>
          <p:cNvPr id="11" name="Rounded Rectangle 10"/>
          <p:cNvSpPr/>
          <p:nvPr/>
        </p:nvSpPr>
        <p:spPr>
          <a:xfrm>
            <a:off x="1600200" y="3886200"/>
            <a:ext cx="6858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Tool</a:t>
            </a:r>
            <a:endParaRPr lang="fa-IR" sz="1400" dirty="0"/>
          </a:p>
        </p:txBody>
      </p:sp>
      <p:sp>
        <p:nvSpPr>
          <p:cNvPr id="12" name="Rounded Rectangle 11"/>
          <p:cNvSpPr/>
          <p:nvPr/>
        </p:nvSpPr>
        <p:spPr>
          <a:xfrm>
            <a:off x="1600200" y="4191000"/>
            <a:ext cx="13716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Work Object</a:t>
            </a:r>
            <a:endParaRPr lang="fa-IR" sz="1400" dirty="0"/>
          </a:p>
        </p:txBody>
      </p:sp>
      <p:sp>
        <p:nvSpPr>
          <p:cNvPr id="13" name="Rounded Rectangle 12"/>
          <p:cNvSpPr/>
          <p:nvPr/>
        </p:nvSpPr>
        <p:spPr>
          <a:xfrm>
            <a:off x="1600200" y="4495800"/>
            <a:ext cx="9144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Payload</a:t>
            </a:r>
            <a:endParaRPr lang="fa-IR" sz="1400" dirty="0"/>
          </a:p>
        </p:txBody>
      </p:sp>
      <p:sp>
        <p:nvSpPr>
          <p:cNvPr id="15" name="TextBox 14"/>
          <p:cNvSpPr txBox="1"/>
          <p:nvPr/>
        </p:nvSpPr>
        <p:spPr>
          <a:xfrm>
            <a:off x="1371600" y="6135469"/>
            <a:ext cx="6172200" cy="559577"/>
          </a:xfrm>
          <a:prstGeom prst="rect">
            <a:avLst/>
          </a:prstGeom>
          <a:noFill/>
        </p:spPr>
        <p:txBody>
          <a:bodyPr wrap="square" rtlCol="1">
            <a:spAutoFit/>
          </a:bodyPr>
          <a:lstStyle/>
          <a:p>
            <a:pPr>
              <a:lnSpc>
                <a:spcPct val="200000"/>
              </a:lnSpc>
            </a:pPr>
            <a:r>
              <a:rPr lang="en-US" dirty="0" smtClean="0">
                <a:solidFill>
                  <a:srgbClr val="FF0000"/>
                </a:solidFill>
                <a:cs typeface="+mj-cs"/>
              </a:rPr>
              <a:t>ABB Menu</a:t>
            </a:r>
            <a:r>
              <a:rPr lang="en-US" dirty="0" smtClean="0">
                <a:solidFill>
                  <a:srgbClr val="FF0000"/>
                </a:solidFill>
                <a:cs typeface="+mj-cs"/>
                <a:sym typeface="Wingdings" pitchFamily="2" charset="2"/>
              </a:rPr>
              <a:t> Jogging  Tool , Work Object , Payload</a:t>
            </a:r>
            <a:endParaRPr lang="en-US" dirty="0" smtClean="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
                                        </p:tgtEl>
                                        <p:attrNameLst>
                                          <p:attrName>style.visibility</p:attrName>
                                        </p:attrNameLst>
                                      </p:cBhvr>
                                      <p:to>
                                        <p:strVal val="visible"/>
                                      </p:to>
                                    </p:set>
                                    <p:anim calcmode="discrete" valueType="clr">
                                      <p:cBhvr override="childStyle">
                                        <p:cTn id="2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gtEl>
                                        <p:attrNameLst>
                                          <p:attrName>fillcolor</p:attrName>
                                        </p:attrNameLst>
                                      </p:cBhvr>
                                      <p:tavLst>
                                        <p:tav tm="0">
                                          <p:val>
                                            <p:clrVal>
                                              <a:schemeClr val="accent2"/>
                                            </p:clrVal>
                                          </p:val>
                                        </p:tav>
                                        <p:tav tm="50000">
                                          <p:val>
                                            <p:clrVal>
                                              <a:schemeClr val="hlink"/>
                                            </p:clrVal>
                                          </p:val>
                                        </p:tav>
                                      </p:tavLst>
                                    </p:anim>
                                    <p:set>
                                      <p:cBhvr>
                                        <p:cTn id="28" dur="80"/>
                                        <p:tgtEl>
                                          <p:spTgt spid="13"/>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Basic Setting For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381000" y="914400"/>
            <a:ext cx="8610600" cy="555665"/>
          </a:xfrm>
          <a:prstGeom prst="rect">
            <a:avLst/>
          </a:prstGeom>
          <a:noFill/>
        </p:spPr>
        <p:txBody>
          <a:bodyPr wrap="square" rtlCol="1">
            <a:spAutoFit/>
          </a:bodyPr>
          <a:lstStyle/>
          <a:p>
            <a:pPr>
              <a:lnSpc>
                <a:spcPct val="200000"/>
              </a:lnSpc>
            </a:pPr>
            <a:r>
              <a:rPr lang="en-US" dirty="0" smtClean="0">
                <a:cs typeface="+mj-cs"/>
              </a:rPr>
              <a:t>4- Setting the tool orientation</a:t>
            </a:r>
          </a:p>
        </p:txBody>
      </p:sp>
      <p:pic>
        <p:nvPicPr>
          <p:cNvPr id="11" name="Picture 10" descr="86.jpg"/>
          <p:cNvPicPr>
            <a:picLocks noChangeAspect="1"/>
          </p:cNvPicPr>
          <p:nvPr/>
        </p:nvPicPr>
        <p:blipFill>
          <a:blip r:embed="rId3"/>
          <a:stretch>
            <a:fillRect/>
          </a:stretch>
        </p:blipFill>
        <p:spPr>
          <a:xfrm>
            <a:off x="1447800" y="1752600"/>
            <a:ext cx="6172200" cy="4648200"/>
          </a:xfrm>
          <a:prstGeom prst="rect">
            <a:avLst/>
          </a:prstGeom>
        </p:spPr>
      </p:pic>
      <p:sp>
        <p:nvSpPr>
          <p:cNvPr id="12" name="TextBox 11"/>
          <p:cNvSpPr txBox="1"/>
          <p:nvPr/>
        </p:nvSpPr>
        <p:spPr>
          <a:xfrm>
            <a:off x="2209800" y="4926823"/>
            <a:ext cx="4800600" cy="559577"/>
          </a:xfrm>
          <a:prstGeom prst="rect">
            <a:avLst/>
          </a:prstGeom>
          <a:noFill/>
        </p:spPr>
        <p:txBody>
          <a:bodyPr wrap="square" rtlCol="1">
            <a:spAutoFit/>
          </a:bodyPr>
          <a:lstStyle/>
          <a:p>
            <a:pPr>
              <a:lnSpc>
                <a:spcPct val="200000"/>
              </a:lnSpc>
            </a:pPr>
            <a:r>
              <a:rPr lang="en-US" dirty="0" smtClean="0">
                <a:solidFill>
                  <a:srgbClr val="FF0000"/>
                </a:solidFill>
                <a:cs typeface="+mj-cs"/>
              </a:rPr>
              <a:t>ABB Menu</a:t>
            </a:r>
            <a:r>
              <a:rPr lang="en-US" dirty="0" smtClean="0">
                <a:solidFill>
                  <a:srgbClr val="FF0000"/>
                </a:solidFill>
                <a:cs typeface="+mj-cs"/>
                <a:sym typeface="Wingdings" pitchFamily="2" charset="2"/>
              </a:rPr>
              <a:t> Jogging  Motion Mode</a:t>
            </a:r>
            <a:endParaRPr lang="en-US" dirty="0" smtClean="0">
              <a:solidFill>
                <a:srgbClr val="FF0000"/>
              </a:solidFill>
              <a:cs typeface="+mj-cs"/>
            </a:endParaRPr>
          </a:p>
        </p:txBody>
      </p:sp>
      <p:sp>
        <p:nvSpPr>
          <p:cNvPr id="13" name="Rounded Rectangle 12"/>
          <p:cNvSpPr/>
          <p:nvPr/>
        </p:nvSpPr>
        <p:spPr>
          <a:xfrm>
            <a:off x="5029200" y="4114800"/>
            <a:ext cx="914400" cy="838200"/>
          </a:xfrm>
          <a:prstGeom prst="round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0" fill="hold"/>
                                        <p:tgtEl>
                                          <p:spTgt spid="13"/>
                                        </p:tgtEl>
                                        <p:attrNameLst>
                                          <p:attrName>ppt_w</p:attrName>
                                        </p:attrNameLst>
                                      </p:cBhvr>
                                      <p:tavLst>
                                        <p:tav tm="0" fmla="#ppt_w*sin(2.5*pi*$)">
                                          <p:val>
                                            <p:fltVal val="0"/>
                                          </p:val>
                                        </p:tav>
                                        <p:tav tm="100000">
                                          <p:val>
                                            <p:fltVal val="1"/>
                                          </p:val>
                                        </p:tav>
                                      </p:tavLst>
                                    </p:anim>
                                    <p:anim calcmode="lin" valueType="num">
                                      <p:cBhvr>
                                        <p:cTn id="22"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noProof="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Basic Setting For Jogging:</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 name="TextBox 2"/>
          <p:cNvSpPr txBox="1"/>
          <p:nvPr/>
        </p:nvSpPr>
        <p:spPr>
          <a:xfrm>
            <a:off x="381000" y="914400"/>
            <a:ext cx="8610600" cy="555665"/>
          </a:xfrm>
          <a:prstGeom prst="rect">
            <a:avLst/>
          </a:prstGeom>
          <a:noFill/>
        </p:spPr>
        <p:txBody>
          <a:bodyPr wrap="square" rtlCol="1">
            <a:spAutoFit/>
          </a:bodyPr>
          <a:lstStyle/>
          <a:p>
            <a:pPr>
              <a:lnSpc>
                <a:spcPct val="200000"/>
              </a:lnSpc>
            </a:pPr>
            <a:r>
              <a:rPr lang="en-US" dirty="0" smtClean="0">
                <a:cs typeface="+mj-cs"/>
              </a:rPr>
              <a:t>5- Selecting Enable and Hold to Run</a:t>
            </a:r>
          </a:p>
        </p:txBody>
      </p:sp>
      <p:pic>
        <p:nvPicPr>
          <p:cNvPr id="7" name="Picture 6" descr="79.jpg"/>
          <p:cNvPicPr>
            <a:picLocks noChangeAspect="1"/>
          </p:cNvPicPr>
          <p:nvPr/>
        </p:nvPicPr>
        <p:blipFill>
          <a:blip r:embed="rId3"/>
          <a:stretch>
            <a:fillRect/>
          </a:stretch>
        </p:blipFill>
        <p:spPr>
          <a:xfrm>
            <a:off x="457200" y="1600200"/>
            <a:ext cx="8172450" cy="4610100"/>
          </a:xfrm>
          <a:prstGeom prst="rect">
            <a:avLst/>
          </a:prstGeom>
        </p:spPr>
      </p:pic>
      <p:sp>
        <p:nvSpPr>
          <p:cNvPr id="8" name="Rounded Rectangle 7"/>
          <p:cNvSpPr/>
          <p:nvPr/>
        </p:nvSpPr>
        <p:spPr>
          <a:xfrm>
            <a:off x="7620000" y="2971800"/>
            <a:ext cx="838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Enable</a:t>
            </a:r>
            <a:endParaRPr lang="fa-IR" sz="1400" dirty="0"/>
          </a:p>
        </p:txBody>
      </p:sp>
      <p:sp>
        <p:nvSpPr>
          <p:cNvPr id="9" name="Rounded Rectangle 8"/>
          <p:cNvSpPr/>
          <p:nvPr/>
        </p:nvSpPr>
        <p:spPr>
          <a:xfrm>
            <a:off x="7391400" y="4572000"/>
            <a:ext cx="12954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smtClean="0"/>
              <a:t>Hold to Run</a:t>
            </a:r>
            <a:endParaRPr lang="fa-I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pic>
        <p:nvPicPr>
          <p:cNvPr id="12" name="Picture 11" descr="1.jpg"/>
          <p:cNvPicPr>
            <a:picLocks noChangeAspect="1"/>
          </p:cNvPicPr>
          <p:nvPr/>
        </p:nvPicPr>
        <p:blipFill>
          <a:blip r:embed="rId4"/>
          <a:stretch>
            <a:fillRect/>
          </a:stretch>
        </p:blipFill>
        <p:spPr>
          <a:xfrm>
            <a:off x="1428750" y="1752600"/>
            <a:ext cx="6115050" cy="4533900"/>
          </a:xfrm>
          <a:prstGeom prst="rect">
            <a:avLst/>
          </a:prstGeom>
        </p:spPr>
      </p:pic>
      <p:sp>
        <p:nvSpPr>
          <p:cNvPr id="13" name="Rectangle 12"/>
          <p:cNvSpPr/>
          <p:nvPr/>
        </p:nvSpPr>
        <p:spPr>
          <a:xfrm>
            <a:off x="2438400" y="2362200"/>
            <a:ext cx="685800" cy="6096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4" name="TextBox 13"/>
          <p:cNvSpPr txBox="1"/>
          <p:nvPr/>
        </p:nvSpPr>
        <p:spPr>
          <a:xfrm>
            <a:off x="1905000" y="1066800"/>
            <a:ext cx="1905000" cy="584775"/>
          </a:xfrm>
          <a:prstGeom prst="rect">
            <a:avLst/>
          </a:prstGeom>
          <a:noFill/>
        </p:spPr>
        <p:txBody>
          <a:bodyPr wrap="square" rtlCol="1">
            <a:spAutoFit/>
          </a:bodyPr>
          <a:lstStyle/>
          <a:p>
            <a:pPr algn="ctr"/>
            <a:r>
              <a:rPr lang="en-US" sz="1600" b="1" dirty="0" smtClean="0">
                <a:solidFill>
                  <a:srgbClr val="FF0000"/>
                </a:solidFill>
                <a:latin typeface="Comic Sans MS" pitchFamily="66" charset="0"/>
              </a:rPr>
              <a:t>Select Mechanical Unit</a:t>
            </a:r>
            <a:endParaRPr lang="fa-IR" sz="1600" b="1" dirty="0">
              <a:solidFill>
                <a:srgbClr val="FF0000"/>
              </a:solidFill>
              <a:latin typeface="Comic Sans MS" pitchFamily="66" charset="0"/>
            </a:endParaRPr>
          </a:p>
        </p:txBody>
      </p:sp>
      <p:sp>
        <p:nvSpPr>
          <p:cNvPr id="15" name="Rectangle 14"/>
          <p:cNvSpPr/>
          <p:nvPr/>
        </p:nvSpPr>
        <p:spPr>
          <a:xfrm>
            <a:off x="2133600" y="3429000"/>
            <a:ext cx="533400" cy="4572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6" name="TextBox 15"/>
          <p:cNvSpPr txBox="1"/>
          <p:nvPr/>
        </p:nvSpPr>
        <p:spPr>
          <a:xfrm>
            <a:off x="1905000" y="1066800"/>
            <a:ext cx="1905000" cy="584775"/>
          </a:xfrm>
          <a:prstGeom prst="rect">
            <a:avLst/>
          </a:prstGeom>
          <a:noFill/>
        </p:spPr>
        <p:txBody>
          <a:bodyPr wrap="square" rtlCol="1">
            <a:spAutoFit/>
          </a:bodyPr>
          <a:lstStyle/>
          <a:p>
            <a:pPr algn="ctr"/>
            <a:r>
              <a:rPr lang="en-US" sz="1600" b="1" dirty="0" smtClean="0">
                <a:solidFill>
                  <a:srgbClr val="FF0000"/>
                </a:solidFill>
                <a:latin typeface="Comic Sans MS" pitchFamily="66" charset="0"/>
              </a:rPr>
              <a:t>Select Motion Mode</a:t>
            </a:r>
            <a:endParaRPr lang="fa-IR" sz="1600" b="1" dirty="0">
              <a:solidFill>
                <a:srgbClr val="FF0000"/>
              </a:solidFill>
              <a:latin typeface="Comic Sans MS" pitchFamily="66" charset="0"/>
            </a:endParaRPr>
          </a:p>
        </p:txBody>
      </p:sp>
      <p:sp>
        <p:nvSpPr>
          <p:cNvPr id="17" name="Rectangle 16"/>
          <p:cNvSpPr/>
          <p:nvPr/>
        </p:nvSpPr>
        <p:spPr>
          <a:xfrm>
            <a:off x="2819400" y="3429000"/>
            <a:ext cx="533400" cy="4572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8" name="TextBox 17"/>
          <p:cNvSpPr txBox="1"/>
          <p:nvPr/>
        </p:nvSpPr>
        <p:spPr>
          <a:xfrm>
            <a:off x="1828800" y="1066800"/>
            <a:ext cx="2209800" cy="584775"/>
          </a:xfrm>
          <a:prstGeom prst="rect">
            <a:avLst/>
          </a:prstGeom>
          <a:noFill/>
        </p:spPr>
        <p:txBody>
          <a:bodyPr wrap="square" rtlCol="1">
            <a:spAutoFit/>
          </a:bodyPr>
          <a:lstStyle/>
          <a:p>
            <a:pPr algn="ctr"/>
            <a:r>
              <a:rPr lang="en-US" sz="1600" b="1" dirty="0" smtClean="0">
                <a:solidFill>
                  <a:srgbClr val="FF0000"/>
                </a:solidFill>
                <a:latin typeface="Comic Sans MS" pitchFamily="66" charset="0"/>
              </a:rPr>
              <a:t>Select Coordinate System</a:t>
            </a:r>
            <a:endParaRPr lang="fa-IR" sz="1600" b="1" dirty="0">
              <a:solidFill>
                <a:srgbClr val="FF0000"/>
              </a:solidFill>
              <a:latin typeface="Comic Sans MS" pitchFamily="66" charset="0"/>
            </a:endParaRPr>
          </a:p>
        </p:txBody>
      </p:sp>
      <p:sp>
        <p:nvSpPr>
          <p:cNvPr id="20" name="Rectangle 19"/>
          <p:cNvSpPr/>
          <p:nvPr/>
        </p:nvSpPr>
        <p:spPr>
          <a:xfrm>
            <a:off x="2133600" y="3962400"/>
            <a:ext cx="1219200" cy="3810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21" name="TextBox 20"/>
          <p:cNvSpPr txBox="1"/>
          <p:nvPr/>
        </p:nvSpPr>
        <p:spPr>
          <a:xfrm>
            <a:off x="1828800" y="1219200"/>
            <a:ext cx="2209800" cy="338554"/>
          </a:xfrm>
          <a:prstGeom prst="rect">
            <a:avLst/>
          </a:prstGeom>
          <a:noFill/>
        </p:spPr>
        <p:txBody>
          <a:bodyPr wrap="square" rtlCol="1">
            <a:spAutoFit/>
          </a:bodyPr>
          <a:lstStyle/>
          <a:p>
            <a:pPr algn="ctr"/>
            <a:r>
              <a:rPr lang="en-US" sz="1600" b="1" dirty="0" smtClean="0">
                <a:solidFill>
                  <a:srgbClr val="FF0000"/>
                </a:solidFill>
                <a:latin typeface="Comic Sans MS" pitchFamily="66" charset="0"/>
              </a:rPr>
              <a:t>Select Tool</a:t>
            </a:r>
            <a:endParaRPr lang="fa-IR" sz="1600" b="1" dirty="0">
              <a:solidFill>
                <a:srgbClr val="FF0000"/>
              </a:solidFill>
              <a:latin typeface="Comic Sans MS" pitchFamily="66" charset="0"/>
            </a:endParaRPr>
          </a:p>
        </p:txBody>
      </p:sp>
      <p:sp>
        <p:nvSpPr>
          <p:cNvPr id="22" name="Rectangle 21"/>
          <p:cNvSpPr/>
          <p:nvPr/>
        </p:nvSpPr>
        <p:spPr>
          <a:xfrm>
            <a:off x="2133600" y="4419600"/>
            <a:ext cx="1219200" cy="3810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23" name="TextBox 22"/>
          <p:cNvSpPr txBox="1"/>
          <p:nvPr/>
        </p:nvSpPr>
        <p:spPr>
          <a:xfrm>
            <a:off x="1828800" y="1143000"/>
            <a:ext cx="2209800" cy="338554"/>
          </a:xfrm>
          <a:prstGeom prst="rect">
            <a:avLst/>
          </a:prstGeom>
          <a:noFill/>
        </p:spPr>
        <p:txBody>
          <a:bodyPr wrap="square" rtlCol="1">
            <a:spAutoFit/>
          </a:bodyPr>
          <a:lstStyle/>
          <a:p>
            <a:pPr algn="ctr"/>
            <a:r>
              <a:rPr lang="en-US" sz="1600" b="1" dirty="0" smtClean="0">
                <a:solidFill>
                  <a:srgbClr val="FF0000"/>
                </a:solidFill>
                <a:latin typeface="Comic Sans MS" pitchFamily="66" charset="0"/>
              </a:rPr>
              <a:t>Select Work Object</a:t>
            </a:r>
            <a:endParaRPr lang="fa-IR" sz="1600" b="1" dirty="0">
              <a:solidFill>
                <a:srgbClr val="FF0000"/>
              </a:solidFill>
              <a:latin typeface="Comic Sans MS" pitchFamily="66" charset="0"/>
            </a:endParaRPr>
          </a:p>
        </p:txBody>
      </p:sp>
      <p:sp>
        <p:nvSpPr>
          <p:cNvPr id="24" name="Rectangle 23"/>
          <p:cNvSpPr/>
          <p:nvPr/>
        </p:nvSpPr>
        <p:spPr>
          <a:xfrm>
            <a:off x="4724400" y="5486400"/>
            <a:ext cx="2133600" cy="3048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26" name="Picture 25" descr="fd.jpg"/>
          <p:cNvPicPr>
            <a:picLocks noChangeAspect="1"/>
          </p:cNvPicPr>
          <p:nvPr/>
        </p:nvPicPr>
        <p:blipFill>
          <a:blip r:embed="rId5"/>
          <a:stretch>
            <a:fillRect/>
          </a:stretch>
        </p:blipFill>
        <p:spPr>
          <a:xfrm>
            <a:off x="1447800" y="1676400"/>
            <a:ext cx="6096000"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1000" autoRev="1" fill="hold"/>
                                        <p:tgtEl>
                                          <p:spTgt spid="4"/>
                                        </p:tgtEl>
                                        <p:attrNameLst>
                                          <p:attrName>style.color</p:attrName>
                                        </p:attrNameLst>
                                      </p:cBhvr>
                                      <p:to>
                                        <a:schemeClr val="bg1"/>
                                      </p:to>
                                    </p:animClr>
                                    <p:animClr clrSpc="rgb" dir="cw">
                                      <p:cBhvr>
                                        <p:cTn id="7" dur="1000" autoRev="1" fill="hold"/>
                                        <p:tgtEl>
                                          <p:spTgt spid="4"/>
                                        </p:tgtEl>
                                        <p:attrNameLst>
                                          <p:attrName>fillcolor</p:attrName>
                                        </p:attrNameLst>
                                      </p:cBhvr>
                                      <p:to>
                                        <a:schemeClr val="bg1"/>
                                      </p:to>
                                    </p:animClr>
                                    <p:set>
                                      <p:cBhvr>
                                        <p:cTn id="8" dur="1000" autoRev="1" fill="hold"/>
                                        <p:tgtEl>
                                          <p:spTgt spid="4"/>
                                        </p:tgtEl>
                                        <p:attrNameLst>
                                          <p:attrName>fill.type</p:attrName>
                                        </p:attrNameLst>
                                      </p:cBhvr>
                                      <p:to>
                                        <p:strVal val="solid"/>
                                      </p:to>
                                    </p:set>
                                    <p:set>
                                      <p:cBhvr>
                                        <p:cTn id="9" dur="1000" autoRev="1"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500" fill="hold"/>
                                        <p:tgtEl>
                                          <p:spTgt spid="23"/>
                                        </p:tgtEl>
                                        <p:attrNameLst>
                                          <p:attrName>ppt_w</p:attrName>
                                        </p:attrNameLst>
                                      </p:cBhvr>
                                      <p:tavLst>
                                        <p:tav tm="0">
                                          <p:val>
                                            <p:fltVal val="0"/>
                                          </p:val>
                                        </p:tav>
                                        <p:tav tm="100000">
                                          <p:val>
                                            <p:strVal val="#ppt_w"/>
                                          </p:val>
                                        </p:tav>
                                      </p:tavLst>
                                    </p:anim>
                                    <p:anim calcmode="lin" valueType="num">
                                      <p:cBhvr>
                                        <p:cTn id="105" dur="500" fill="hold"/>
                                        <p:tgtEl>
                                          <p:spTgt spid="23"/>
                                        </p:tgtEl>
                                        <p:attrNameLst>
                                          <p:attrName>ppt_h</p:attrName>
                                        </p:attrNameLst>
                                      </p:cBhvr>
                                      <p:tavLst>
                                        <p:tav tm="0">
                                          <p:val>
                                            <p:fltVal val="0"/>
                                          </p:val>
                                        </p:tav>
                                        <p:tav tm="100000">
                                          <p:val>
                                            <p:strVal val="#ppt_h"/>
                                          </p:val>
                                        </p:tav>
                                      </p:tavLst>
                                    </p:anim>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grpId="1" nodeType="clickEffect">
                                  <p:stCondLst>
                                    <p:cond delay="0"/>
                                  </p:stCondLst>
                                  <p:childTnLst>
                                    <p:animEffect transition="out" filter="blinds(horizontal)">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p:cTn id="119" dur="500" fill="hold"/>
                                        <p:tgtEl>
                                          <p:spTgt spid="24"/>
                                        </p:tgtEl>
                                        <p:attrNameLst>
                                          <p:attrName>ppt_w</p:attrName>
                                        </p:attrNameLst>
                                      </p:cBhvr>
                                      <p:tavLst>
                                        <p:tav tm="0">
                                          <p:val>
                                            <p:fltVal val="0"/>
                                          </p:val>
                                        </p:tav>
                                        <p:tav tm="100000">
                                          <p:val>
                                            <p:strVal val="#ppt_w"/>
                                          </p:val>
                                        </p:tav>
                                      </p:tavLst>
                                    </p:anim>
                                    <p:anim calcmode="lin" valueType="num">
                                      <p:cBhvr>
                                        <p:cTn id="120" dur="500" fill="hold"/>
                                        <p:tgtEl>
                                          <p:spTgt spid="24"/>
                                        </p:tgtEl>
                                        <p:attrNameLst>
                                          <p:attrName>ppt_h</p:attrName>
                                        </p:attrNameLst>
                                      </p:cBhvr>
                                      <p:tavLst>
                                        <p:tav tm="0">
                                          <p:val>
                                            <p:fltVal val="0"/>
                                          </p:val>
                                        </p:tav>
                                        <p:tav tm="100000">
                                          <p:val>
                                            <p:strVal val="#ppt_h"/>
                                          </p:val>
                                        </p:tav>
                                      </p:tavLst>
                                    </p:anim>
                                    <p:animEffect transition="in" filter="fade">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up)">
                                      <p:cBhvr>
                                        <p:cTn id="1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14" grpId="0"/>
      <p:bldP spid="14" grpId="1"/>
      <p:bldP spid="15" grpId="0" animBg="1"/>
      <p:bldP spid="15" grpId="1" animBg="1"/>
      <p:bldP spid="16" grpId="0"/>
      <p:bldP spid="16" grpId="1"/>
      <p:bldP spid="17" grpId="0" animBg="1"/>
      <p:bldP spid="17" grpId="1" animBg="1"/>
      <p:bldP spid="18" grpId="0"/>
      <p:bldP spid="18" grpId="1"/>
      <p:bldP spid="20" grpId="0" animBg="1"/>
      <p:bldP spid="20" grpId="1" animBg="1"/>
      <p:bldP spid="21" grpId="0"/>
      <p:bldP spid="21" grpId="1"/>
      <p:bldP spid="22" grpId="0" animBg="1"/>
      <p:bldP spid="22" grpId="1" animBg="1"/>
      <p:bldP spid="23" grpId="0"/>
      <p:bldP spid="23" grpId="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pic>
        <p:nvPicPr>
          <p:cNvPr id="11" name="Picture 10" descr="2.jpg"/>
          <p:cNvPicPr>
            <a:picLocks noChangeAspect="1"/>
          </p:cNvPicPr>
          <p:nvPr/>
        </p:nvPicPr>
        <p:blipFill>
          <a:blip r:embed="rId4"/>
          <a:stretch>
            <a:fillRect/>
          </a:stretch>
        </p:blipFill>
        <p:spPr>
          <a:xfrm>
            <a:off x="1447800" y="1762125"/>
            <a:ext cx="6143625"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1000" autoRev="1" fill="hold"/>
                                        <p:tgtEl>
                                          <p:spTgt spid="6"/>
                                        </p:tgtEl>
                                        <p:attrNameLst>
                                          <p:attrName>style.color</p:attrName>
                                        </p:attrNameLst>
                                      </p:cBhvr>
                                      <p:to>
                                        <a:schemeClr val="bg1"/>
                                      </p:to>
                                    </p:animClr>
                                    <p:animClr clrSpc="rgb" dir="cw">
                                      <p:cBhvr>
                                        <p:cTn id="7" dur="1000" autoRev="1" fill="hold"/>
                                        <p:tgtEl>
                                          <p:spTgt spid="6"/>
                                        </p:tgtEl>
                                        <p:attrNameLst>
                                          <p:attrName>fillcolor</p:attrName>
                                        </p:attrNameLst>
                                      </p:cBhvr>
                                      <p:to>
                                        <a:schemeClr val="bg1"/>
                                      </p:to>
                                    </p:animClr>
                                    <p:set>
                                      <p:cBhvr>
                                        <p:cTn id="8" dur="1000" autoRev="1" fill="hold"/>
                                        <p:tgtEl>
                                          <p:spTgt spid="6"/>
                                        </p:tgtEl>
                                        <p:attrNameLst>
                                          <p:attrName>fill.type</p:attrName>
                                        </p:attrNameLst>
                                      </p:cBhvr>
                                      <p:to>
                                        <p:strVal val="solid"/>
                                      </p:to>
                                    </p:set>
                                    <p:set>
                                      <p:cBhvr>
                                        <p:cTn id="9" dur="1000" autoRev="1" fill="hold"/>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pic>
        <p:nvPicPr>
          <p:cNvPr id="11" name="Picture 10" descr="3.jpg"/>
          <p:cNvPicPr>
            <a:picLocks noChangeAspect="1"/>
          </p:cNvPicPr>
          <p:nvPr/>
        </p:nvPicPr>
        <p:blipFill>
          <a:blip r:embed="rId4"/>
          <a:stretch>
            <a:fillRect/>
          </a:stretch>
        </p:blipFill>
        <p:spPr>
          <a:xfrm>
            <a:off x="1447800" y="1676400"/>
            <a:ext cx="6162675"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1000" autoRev="1" fill="hold"/>
                                        <p:tgtEl>
                                          <p:spTgt spid="7"/>
                                        </p:tgtEl>
                                        <p:attrNameLst>
                                          <p:attrName>style.color</p:attrName>
                                        </p:attrNameLst>
                                      </p:cBhvr>
                                      <p:to>
                                        <a:schemeClr val="bg1"/>
                                      </p:to>
                                    </p:animClr>
                                    <p:animClr clrSpc="rgb" dir="cw">
                                      <p:cBhvr>
                                        <p:cTn id="7" dur="1000" autoRev="1" fill="hold"/>
                                        <p:tgtEl>
                                          <p:spTgt spid="7"/>
                                        </p:tgtEl>
                                        <p:attrNameLst>
                                          <p:attrName>fillcolor</p:attrName>
                                        </p:attrNameLst>
                                      </p:cBhvr>
                                      <p:to>
                                        <a:schemeClr val="bg1"/>
                                      </p:to>
                                    </p:animClr>
                                    <p:set>
                                      <p:cBhvr>
                                        <p:cTn id="8" dur="1000" autoRev="1" fill="hold"/>
                                        <p:tgtEl>
                                          <p:spTgt spid="7"/>
                                        </p:tgtEl>
                                        <p:attrNameLst>
                                          <p:attrName>fill.type</p:attrName>
                                        </p:attrNameLst>
                                      </p:cBhvr>
                                      <p:to>
                                        <p:strVal val="solid"/>
                                      </p:to>
                                    </p:set>
                                    <p:set>
                                      <p:cBhvr>
                                        <p:cTn id="9" dur="1000" autoRev="1" fill="hold"/>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8382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60000"/>
                    <a:lumOff val="40000"/>
                  </a:schemeClr>
                </a:solidFill>
                <a:effectLst>
                  <a:outerShdw blurRad="53975" dist="22860" dir="5400000" algn="tl" rotWithShape="0">
                    <a:srgbClr val="000000">
                      <a:alpha val="55000"/>
                    </a:srgbClr>
                  </a:outerShdw>
                </a:effectLst>
                <a:uLnTx/>
                <a:uFillTx/>
                <a:latin typeface="+mj-lt"/>
                <a:ea typeface="+mj-ea"/>
                <a:cs typeface="+mj-cs"/>
              </a:rPr>
              <a:t>Flex</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ibility </a:t>
            </a:r>
            <a:r>
              <a:rPr kumimoji="0" lang="en-US" sz="2400" b="1" i="0" u="none" strike="noStrike" kern="1200" cap="none" spc="0" normalizeH="0" baseline="0" noProof="0" dirty="0" smtClean="0">
                <a:ln>
                  <a:noFill/>
                </a:ln>
                <a:solidFill>
                  <a:schemeClr val="accent3">
                    <a:lumMod val="60000"/>
                    <a:lumOff val="40000"/>
                  </a:schemeClr>
                </a:solidFill>
                <a:effectLst>
                  <a:outerShdw blurRad="53975" dist="22860" dir="5400000" algn="tl" rotWithShape="0">
                    <a:srgbClr val="000000">
                      <a:alpha val="55000"/>
                    </a:srgbClr>
                  </a:outerShdw>
                </a:effectLst>
                <a:uLnTx/>
                <a:uFillTx/>
                <a:latin typeface="+mj-lt"/>
                <a:ea typeface="+mj-ea"/>
                <a:cs typeface="+mj-cs"/>
              </a:rPr>
              <a:t>Pendant</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(or </a:t>
            </a:r>
            <a:r>
              <a:rPr kumimoji="0" lang="en-US"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T</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each </a:t>
            </a:r>
            <a:r>
              <a:rPr kumimoji="0" lang="en-US"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P</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endant </a:t>
            </a:r>
            <a:r>
              <a:rPr kumimoji="0" lang="en-US"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U</a:t>
            </a:r>
            <a:r>
              <a:rPr kumimoji="0" lang="en-U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nit):</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23" name="Oval 32"/>
          <p:cNvSpPr>
            <a:spLocks noChangeArrowheads="1"/>
          </p:cNvSpPr>
          <p:nvPr/>
        </p:nvSpPr>
        <p:spPr bwMode="auto">
          <a:xfrm>
            <a:off x="1263650" y="1295400"/>
            <a:ext cx="6505575" cy="51054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spcBef>
                <a:spcPct val="0"/>
              </a:spcBef>
            </a:pPr>
            <a:endParaRPr lang="de-DE" sz="1600"/>
          </a:p>
        </p:txBody>
      </p:sp>
      <p:grpSp>
        <p:nvGrpSpPr>
          <p:cNvPr id="14" name="Group 13"/>
          <p:cNvGrpSpPr/>
          <p:nvPr/>
        </p:nvGrpSpPr>
        <p:grpSpPr>
          <a:xfrm>
            <a:off x="1905000" y="2286000"/>
            <a:ext cx="5257800" cy="3200400"/>
            <a:chOff x="5940425" y="2205038"/>
            <a:chExt cx="2303463" cy="1487487"/>
          </a:xfrm>
        </p:grpSpPr>
        <p:pic>
          <p:nvPicPr>
            <p:cNvPr id="18" name="Picture 11" descr="gtpu"/>
            <p:cNvPicPr>
              <a:picLocks noChangeAspect="1" noChangeArrowheads="1"/>
            </p:cNvPicPr>
            <p:nvPr/>
          </p:nvPicPr>
          <p:blipFill>
            <a:blip r:embed="rId3"/>
            <a:srcRect/>
            <a:stretch>
              <a:fillRect/>
            </a:stretch>
          </p:blipFill>
          <p:spPr bwMode="auto">
            <a:xfrm>
              <a:off x="5940425" y="2205038"/>
              <a:ext cx="2303463" cy="1487487"/>
            </a:xfrm>
            <a:prstGeom prst="rect">
              <a:avLst/>
            </a:prstGeom>
            <a:noFill/>
          </p:spPr>
        </p:pic>
        <p:grpSp>
          <p:nvGrpSpPr>
            <p:cNvPr id="20" name="Group 12"/>
            <p:cNvGrpSpPr>
              <a:grpSpLocks/>
            </p:cNvGrpSpPr>
            <p:nvPr/>
          </p:nvGrpSpPr>
          <p:grpSpPr bwMode="auto">
            <a:xfrm>
              <a:off x="6227763" y="2492375"/>
              <a:ext cx="1296987" cy="936625"/>
              <a:chOff x="1697" y="1583"/>
              <a:chExt cx="2544" cy="1908"/>
            </a:xfrm>
          </p:grpSpPr>
          <p:pic>
            <p:nvPicPr>
              <p:cNvPr id="21" name="Picture 13" descr="ArcDesktop"/>
              <p:cNvPicPr>
                <a:picLocks noChangeAspect="1" noChangeArrowheads="1"/>
              </p:cNvPicPr>
              <p:nvPr/>
            </p:nvPicPr>
            <p:blipFill>
              <a:blip r:embed="rId4"/>
              <a:srcRect/>
              <a:stretch>
                <a:fillRect/>
              </a:stretch>
            </p:blipFill>
            <p:spPr bwMode="auto">
              <a:xfrm>
                <a:off x="1697" y="1583"/>
                <a:ext cx="2544" cy="1908"/>
              </a:xfrm>
              <a:prstGeom prst="rect">
                <a:avLst/>
              </a:prstGeom>
              <a:noFill/>
            </p:spPr>
          </p:pic>
          <p:pic>
            <p:nvPicPr>
              <p:cNvPr id="22" name="Picture 14" descr="srp_4"/>
              <p:cNvPicPr>
                <a:picLocks noChangeAspect="1" noChangeArrowheads="1"/>
              </p:cNvPicPr>
              <p:nvPr/>
            </p:nvPicPr>
            <p:blipFill>
              <a:blip r:embed="rId5"/>
              <a:srcRect/>
              <a:stretch>
                <a:fillRect/>
              </a:stretch>
            </p:blipFill>
            <p:spPr bwMode="auto">
              <a:xfrm>
                <a:off x="1697" y="1924"/>
                <a:ext cx="2523" cy="1540"/>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pic>
        <p:nvPicPr>
          <p:cNvPr id="11" name="Picture 10" descr="4.jpg"/>
          <p:cNvPicPr>
            <a:picLocks noChangeAspect="1"/>
          </p:cNvPicPr>
          <p:nvPr/>
        </p:nvPicPr>
        <p:blipFill>
          <a:blip r:embed="rId4"/>
          <a:stretch>
            <a:fillRect/>
          </a:stretch>
        </p:blipFill>
        <p:spPr>
          <a:xfrm>
            <a:off x="1447800" y="1676400"/>
            <a:ext cx="6143625"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1000" autoRev="1" fill="hold"/>
                                        <p:tgtEl>
                                          <p:spTgt spid="8"/>
                                        </p:tgtEl>
                                        <p:attrNameLst>
                                          <p:attrName>style.color</p:attrName>
                                        </p:attrNameLst>
                                      </p:cBhvr>
                                      <p:to>
                                        <a:schemeClr val="bg1"/>
                                      </p:to>
                                    </p:animClr>
                                    <p:animClr clrSpc="rgb" dir="cw">
                                      <p:cBhvr>
                                        <p:cTn id="7" dur="1000" autoRev="1" fill="hold"/>
                                        <p:tgtEl>
                                          <p:spTgt spid="8"/>
                                        </p:tgtEl>
                                        <p:attrNameLst>
                                          <p:attrName>fillcolor</p:attrName>
                                        </p:attrNameLst>
                                      </p:cBhvr>
                                      <p:to>
                                        <a:schemeClr val="bg1"/>
                                      </p:to>
                                    </p:animClr>
                                    <p:set>
                                      <p:cBhvr>
                                        <p:cTn id="8" dur="1000" autoRev="1" fill="hold"/>
                                        <p:tgtEl>
                                          <p:spTgt spid="8"/>
                                        </p:tgtEl>
                                        <p:attrNameLst>
                                          <p:attrName>fill.type</p:attrName>
                                        </p:attrNameLst>
                                      </p:cBhvr>
                                      <p:to>
                                        <p:strVal val="solid"/>
                                      </p:to>
                                    </p:set>
                                    <p:set>
                                      <p:cBhvr>
                                        <p:cTn id="9" dur="1000" autoRev="1" fill="hold"/>
                                        <p:tgtEl>
                                          <p:spTgt spid="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676400"/>
            <a:ext cx="6266503" cy="4667642"/>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Quick Set Menu: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343400" y="2209800"/>
            <a:ext cx="2133600" cy="457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Mechanical Unit</a:t>
            </a:r>
          </a:p>
        </p:txBody>
      </p:sp>
      <p:sp>
        <p:nvSpPr>
          <p:cNvPr id="6" name="Rounded Rectangle 5"/>
          <p:cNvSpPr/>
          <p:nvPr/>
        </p:nvSpPr>
        <p:spPr>
          <a:xfrm>
            <a:off x="4343400" y="2743200"/>
            <a:ext cx="2133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Increment</a:t>
            </a:r>
          </a:p>
        </p:txBody>
      </p:sp>
      <p:sp>
        <p:nvSpPr>
          <p:cNvPr id="7" name="Rounded Rectangle 6"/>
          <p:cNvSpPr/>
          <p:nvPr/>
        </p:nvSpPr>
        <p:spPr>
          <a:xfrm>
            <a:off x="4343400" y="3276600"/>
            <a:ext cx="2133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Run Mode</a:t>
            </a:r>
          </a:p>
        </p:txBody>
      </p:sp>
      <p:sp>
        <p:nvSpPr>
          <p:cNvPr id="8" name="Rounded Rectangle 7"/>
          <p:cNvSpPr/>
          <p:nvPr/>
        </p:nvSpPr>
        <p:spPr>
          <a:xfrm>
            <a:off x="4343400" y="3810000"/>
            <a:ext cx="21336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Step Mode</a:t>
            </a:r>
          </a:p>
        </p:txBody>
      </p:sp>
      <p:sp>
        <p:nvSpPr>
          <p:cNvPr id="9" name="Rounded Rectangle 8"/>
          <p:cNvSpPr/>
          <p:nvPr/>
        </p:nvSpPr>
        <p:spPr>
          <a:xfrm>
            <a:off x="4343400" y="4343400"/>
            <a:ext cx="2133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Speed</a:t>
            </a:r>
          </a:p>
        </p:txBody>
      </p:sp>
      <p:sp>
        <p:nvSpPr>
          <p:cNvPr id="10" name="Rounded Rectangle 9"/>
          <p:cNvSpPr/>
          <p:nvPr/>
        </p:nvSpPr>
        <p:spPr>
          <a:xfrm>
            <a:off x="4343400" y="4876800"/>
            <a:ext cx="2133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Tasks</a:t>
            </a:r>
          </a:p>
        </p:txBody>
      </p:sp>
      <p:pic>
        <p:nvPicPr>
          <p:cNvPr id="11" name="Picture 10" descr="5.jpg"/>
          <p:cNvPicPr>
            <a:picLocks noChangeAspect="1"/>
          </p:cNvPicPr>
          <p:nvPr/>
        </p:nvPicPr>
        <p:blipFill>
          <a:blip r:embed="rId4"/>
          <a:stretch>
            <a:fillRect/>
          </a:stretch>
        </p:blipFill>
        <p:spPr>
          <a:xfrm>
            <a:off x="1447800" y="1762125"/>
            <a:ext cx="6172200" cy="463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1000" autoRev="1" fill="hold"/>
                                        <p:tgtEl>
                                          <p:spTgt spid="9"/>
                                        </p:tgtEl>
                                        <p:attrNameLst>
                                          <p:attrName>style.color</p:attrName>
                                        </p:attrNameLst>
                                      </p:cBhvr>
                                      <p:to>
                                        <a:schemeClr val="bg1"/>
                                      </p:to>
                                    </p:animClr>
                                    <p:animClr clrSpc="rgb" dir="cw">
                                      <p:cBhvr>
                                        <p:cTn id="7" dur="1000" autoRev="1" fill="hold"/>
                                        <p:tgtEl>
                                          <p:spTgt spid="9"/>
                                        </p:tgtEl>
                                        <p:attrNameLst>
                                          <p:attrName>fillcolor</p:attrName>
                                        </p:attrNameLst>
                                      </p:cBhvr>
                                      <p:to>
                                        <a:schemeClr val="bg1"/>
                                      </p:to>
                                    </p:animClr>
                                    <p:set>
                                      <p:cBhvr>
                                        <p:cTn id="8" dur="1000" autoRev="1" fill="hold"/>
                                        <p:tgtEl>
                                          <p:spTgt spid="9"/>
                                        </p:tgtEl>
                                        <p:attrNameLst>
                                          <p:attrName>fill.type</p:attrName>
                                        </p:attrNameLst>
                                      </p:cBhvr>
                                      <p:to>
                                        <p:strVal val="solid"/>
                                      </p:to>
                                    </p:set>
                                    <p:set>
                                      <p:cBhvr>
                                        <p:cTn id="9" dur="1000" autoRev="1" fill="hold"/>
                                        <p:tgtEl>
                                          <p:spTgt spid="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7772400" cy="1058206"/>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endParaRPr kumimoji="0" lang="fa-IR"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7" name="Picture 6"/>
          <p:cNvPicPr/>
          <p:nvPr/>
        </p:nvPicPr>
        <p:blipFill>
          <a:blip r:embed="rId3" cstate="print"/>
          <a:srcRect/>
          <a:stretch>
            <a:fillRect/>
          </a:stretch>
        </p:blipFill>
        <p:spPr bwMode="auto">
          <a:xfrm>
            <a:off x="1752600" y="2133600"/>
            <a:ext cx="5652176" cy="2759629"/>
          </a:xfrm>
          <a:prstGeom prst="rect">
            <a:avLst/>
          </a:prstGeom>
          <a:noFill/>
          <a:ln w="9525">
            <a:noFill/>
            <a:miter lim="800000"/>
            <a:headEnd/>
            <a:tailEnd/>
          </a:ln>
        </p:spPr>
      </p:pic>
      <p:sp>
        <p:nvSpPr>
          <p:cNvPr id="1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Main Parts Of TPU: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4" name="Rounded Rectangle 13"/>
          <p:cNvSpPr/>
          <p:nvPr/>
        </p:nvSpPr>
        <p:spPr>
          <a:xfrm>
            <a:off x="762000" y="3048000"/>
            <a:ext cx="1524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Connector</a:t>
            </a:r>
            <a:endParaRPr lang="fa-IR" dirty="0"/>
          </a:p>
        </p:txBody>
      </p:sp>
      <p:sp>
        <p:nvSpPr>
          <p:cNvPr id="15" name="Rounded Rectangle 14"/>
          <p:cNvSpPr/>
          <p:nvPr/>
        </p:nvSpPr>
        <p:spPr>
          <a:xfrm>
            <a:off x="1524000" y="4038600"/>
            <a:ext cx="19050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Touch Screen</a:t>
            </a:r>
            <a:endParaRPr lang="fa-IR" dirty="0"/>
          </a:p>
        </p:txBody>
      </p:sp>
      <p:sp>
        <p:nvSpPr>
          <p:cNvPr id="16" name="Rounded Rectangle 15"/>
          <p:cNvSpPr/>
          <p:nvPr/>
        </p:nvSpPr>
        <p:spPr>
          <a:xfrm>
            <a:off x="5867400" y="2362200"/>
            <a:ext cx="21336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t>Emergency Stop Button</a:t>
            </a:r>
            <a:endParaRPr lang="fa-IR" dirty="0"/>
          </a:p>
        </p:txBody>
      </p:sp>
      <p:sp>
        <p:nvSpPr>
          <p:cNvPr id="17" name="Rounded Rectangle 16"/>
          <p:cNvSpPr/>
          <p:nvPr/>
        </p:nvSpPr>
        <p:spPr>
          <a:xfrm>
            <a:off x="6705600" y="3581400"/>
            <a:ext cx="1524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Enabling Device</a:t>
            </a:r>
            <a:endParaRPr lang="fa-IR" dirty="0"/>
          </a:p>
        </p:txBody>
      </p:sp>
      <p:sp>
        <p:nvSpPr>
          <p:cNvPr id="18" name="Rounded Rectangle 17"/>
          <p:cNvSpPr/>
          <p:nvPr/>
        </p:nvSpPr>
        <p:spPr>
          <a:xfrm>
            <a:off x="5715000" y="4724400"/>
            <a:ext cx="15240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Joystick</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172200" y="1066800"/>
            <a:ext cx="2014537" cy="4464376"/>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Hard Button Of TPU: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Left Brace 3"/>
          <p:cNvSpPr/>
          <p:nvPr/>
        </p:nvSpPr>
        <p:spPr>
          <a:xfrm>
            <a:off x="5638800" y="1524000"/>
            <a:ext cx="426719" cy="1143000"/>
          </a:xfrm>
          <a:prstGeom prst="leftBrac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Rounded Rectangle 5"/>
          <p:cNvSpPr/>
          <p:nvPr/>
        </p:nvSpPr>
        <p:spPr>
          <a:xfrm>
            <a:off x="2667000" y="1752600"/>
            <a:ext cx="2819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Programmable Keys</a:t>
            </a:r>
            <a:endParaRPr lang="fa-IR" dirty="0"/>
          </a:p>
        </p:txBody>
      </p:sp>
      <p:sp>
        <p:nvSpPr>
          <p:cNvPr id="7" name="Rounded Rectangle 6"/>
          <p:cNvSpPr/>
          <p:nvPr/>
        </p:nvSpPr>
        <p:spPr>
          <a:xfrm>
            <a:off x="4343400" y="3657600"/>
            <a:ext cx="1752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Start Button</a:t>
            </a:r>
            <a:endParaRPr lang="fa-IR" dirty="0"/>
          </a:p>
        </p:txBody>
      </p:sp>
      <p:sp>
        <p:nvSpPr>
          <p:cNvPr id="8" name="Rounded Rectangle 7"/>
          <p:cNvSpPr/>
          <p:nvPr/>
        </p:nvSpPr>
        <p:spPr>
          <a:xfrm>
            <a:off x="4343400" y="4724400"/>
            <a:ext cx="1752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t>Stop Button</a:t>
            </a:r>
            <a:endParaRPr lang="fa-IR" dirty="0"/>
          </a:p>
        </p:txBody>
      </p:sp>
      <p:sp>
        <p:nvSpPr>
          <p:cNvPr id="9" name="Rounded Rectangle 8"/>
          <p:cNvSpPr/>
          <p:nvPr/>
        </p:nvSpPr>
        <p:spPr>
          <a:xfrm>
            <a:off x="2819400" y="4191000"/>
            <a:ext cx="3276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Backward/Forward Button</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33600" y="1676400"/>
            <a:ext cx="4695825" cy="3905250"/>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How to Hold the TPU:</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447800" y="1518899"/>
            <a:ext cx="6172200" cy="4958101"/>
          </a:xfrm>
          <a:prstGeom prst="rect">
            <a:avLst/>
          </a:prstGeom>
          <a:noFill/>
          <a:ln w="9525">
            <a:noFill/>
            <a:miter lim="800000"/>
            <a:headEnd/>
            <a:tailEnd/>
          </a:ln>
          <a:effectLst/>
        </p:spPr>
      </p:pic>
      <p:sp>
        <p:nvSpPr>
          <p:cNvPr id="3" name="Title 1"/>
          <p:cNvSpPr txBox="1">
            <a:spLocks/>
          </p:cNvSpPr>
          <p:nvPr/>
        </p:nvSpPr>
        <p:spPr>
          <a:xfrm>
            <a:off x="381000" y="533400"/>
            <a:ext cx="7620000" cy="68580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Touch Screen Elements:</a:t>
            </a:r>
            <a:endParaRPr kumimoji="0" lang="fa-I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4" name="Rounded Rectangle 3"/>
          <p:cNvSpPr/>
          <p:nvPr/>
        </p:nvSpPr>
        <p:spPr>
          <a:xfrm>
            <a:off x="457200" y="1752600"/>
            <a:ext cx="914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dirty="0" smtClean="0"/>
              <a:t>Menu</a:t>
            </a:r>
            <a:endParaRPr lang="fa-IR" dirty="0"/>
          </a:p>
        </p:txBody>
      </p:sp>
      <p:sp>
        <p:nvSpPr>
          <p:cNvPr id="5" name="Rounded Rectangle 4"/>
          <p:cNvSpPr/>
          <p:nvPr/>
        </p:nvSpPr>
        <p:spPr>
          <a:xfrm>
            <a:off x="1905000" y="2286000"/>
            <a:ext cx="12954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smtClean="0"/>
              <a:t>Operator Window</a:t>
            </a:r>
            <a:endParaRPr lang="fa-IR" dirty="0"/>
          </a:p>
        </p:txBody>
      </p:sp>
      <p:sp>
        <p:nvSpPr>
          <p:cNvPr id="6" name="Rounded Rectangle 5"/>
          <p:cNvSpPr/>
          <p:nvPr/>
        </p:nvSpPr>
        <p:spPr>
          <a:xfrm>
            <a:off x="4724400" y="1143000"/>
            <a:ext cx="1676400" cy="5334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Status Bar</a:t>
            </a:r>
            <a:endParaRPr lang="fa-IR" dirty="0"/>
          </a:p>
        </p:txBody>
      </p:sp>
      <p:sp>
        <p:nvSpPr>
          <p:cNvPr id="7" name="Rounded Rectangle 6"/>
          <p:cNvSpPr/>
          <p:nvPr/>
        </p:nvSpPr>
        <p:spPr>
          <a:xfrm>
            <a:off x="7696200" y="1752600"/>
            <a:ext cx="914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t>Close</a:t>
            </a:r>
            <a:endParaRPr lang="fa-IR" dirty="0"/>
          </a:p>
        </p:txBody>
      </p:sp>
      <p:sp>
        <p:nvSpPr>
          <p:cNvPr id="8" name="Rounded Rectangle 7"/>
          <p:cNvSpPr/>
          <p:nvPr/>
        </p:nvSpPr>
        <p:spPr>
          <a:xfrm>
            <a:off x="3886200" y="5562600"/>
            <a:ext cx="1295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Task Bar</a:t>
            </a:r>
            <a:endParaRPr lang="fa-IR" dirty="0"/>
          </a:p>
        </p:txBody>
      </p:sp>
      <p:sp>
        <p:nvSpPr>
          <p:cNvPr id="9" name="Rounded Rectangle 8"/>
          <p:cNvSpPr/>
          <p:nvPr/>
        </p:nvSpPr>
        <p:spPr>
          <a:xfrm>
            <a:off x="6096000" y="5334000"/>
            <a:ext cx="21336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Quick Set Menu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
                                          </p:val>
                                        </p:tav>
                                        <p:tav tm="100000">
                                          <p:val>
                                            <p:strVal val="#ppt_w"/>
                                          </p:val>
                                        </p:tav>
                                      </p:tavLst>
                                    </p:anim>
                                    <p:anim calcmode="lin" valueType="num">
                                      <p:cBhvr>
                                        <p:cTn id="8" dur="1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fmla="#ppt_w*sin(2.5*pi*$)">
                                          <p:val>
                                            <p:fltVal val="0"/>
                                          </p:val>
                                        </p:tav>
                                        <p:tav tm="100000">
                                          <p:val>
                                            <p:fltVal val="1"/>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fmla="#ppt_w*sin(2.5*pi*$)">
                                          <p:val>
                                            <p:fltVal val="0"/>
                                          </p:val>
                                        </p:tav>
                                        <p:tav tm="100000">
                                          <p:val>
                                            <p:fltVal val="1"/>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fmla="#ppt_w*sin(2.5*pi*$)">
                                          <p:val>
                                            <p:fltVal val="0"/>
                                          </p:val>
                                        </p:tav>
                                        <p:tav tm="100000">
                                          <p:val>
                                            <p:fltVal val="1"/>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fmla="#ppt_w*sin(2.5*pi*$)">
                                          <p:val>
                                            <p:fltVal val="0"/>
                                          </p:val>
                                        </p:tav>
                                        <p:tav tm="100000">
                                          <p:val>
                                            <p:fltVal val="1"/>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fmla="#ppt_w*sin(2.5*pi*$)">
                                          <p:val>
                                            <p:fltVal val="0"/>
                                          </p:val>
                                        </p:tav>
                                        <p:tav tm="100000">
                                          <p:val>
                                            <p:fltVal val="1"/>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1371</TotalTime>
  <Words>3552</Words>
  <Application>Microsoft Office PowerPoint</Application>
  <PresentationFormat>On-screen Show (4:3)</PresentationFormat>
  <Paragraphs>380</Paragraphs>
  <Slides>51</Slides>
  <Notes>50</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Aspect</vt:lpstr>
      <vt:lpstr>Document</vt:lpstr>
      <vt:lpstr>CorelPhotoPaint.Image.9</vt:lpstr>
      <vt:lpstr>Bitmap Image</vt:lpstr>
      <vt:lpstr>IRC5 Flex Pendant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IRC5 Flex Pendant</dc:title>
  <dc:creator/>
  <cp:lastModifiedBy>AutomaticWorld</cp:lastModifiedBy>
  <cp:revision>306</cp:revision>
  <dcterms:created xsi:type="dcterms:W3CDTF">2006-08-16T00:00:00Z</dcterms:created>
  <dcterms:modified xsi:type="dcterms:W3CDTF">2017-03-05T05:50:36Z</dcterms:modified>
</cp:coreProperties>
</file>